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9" r:id="rId3"/>
    <p:sldId id="260" r:id="rId4"/>
    <p:sldId id="261" r:id="rId5"/>
    <p:sldId id="262" r:id="rId6"/>
    <p:sldId id="263" r:id="rId7"/>
    <p:sldId id="264" r:id="rId8"/>
    <p:sldId id="265" r:id="rId9"/>
    <p:sldId id="271" r:id="rId10"/>
    <p:sldId id="266" r:id="rId11"/>
    <p:sldId id="267" r:id="rId12"/>
    <p:sldId id="268" r:id="rId13"/>
    <p:sldId id="269" r:id="rId14"/>
    <p:sldId id="270" r:id="rId15"/>
    <p:sldId id="272" r:id="rId16"/>
    <p:sldId id="274" r:id="rId17"/>
    <p:sldId id="273" r:id="rId18"/>
    <p:sldId id="275" r:id="rId19"/>
    <p:sldId id="276" r:id="rId20"/>
    <p:sldId id="277" r:id="rId21"/>
    <p:sldId id="278" r:id="rId22"/>
    <p:sldId id="279" r:id="rId23"/>
    <p:sldId id="280" r:id="rId24"/>
    <p:sldId id="282" r:id="rId25"/>
    <p:sldId id="281" r:id="rId26"/>
    <p:sldId id="257" r:id="rId27"/>
    <p:sldId id="283" r:id="rId28"/>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0" d="100"/>
          <a:sy n="70" d="100"/>
        </p:scale>
        <p:origin x="-1164" y="-90"/>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19/01/2016</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19/01/2016</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7A847CFC-816F-41D0-AAC0-9BF4FEBC753E}" type="datetimeFigureOut">
              <a:rPr lang="es-ES" smtClean="0"/>
              <a:t>19/01/2016</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7A847CFC-816F-41D0-AAC0-9BF4FEBC753E}" type="datetimeFigureOut">
              <a:rPr lang="es-ES" smtClean="0"/>
              <a:t>19/01/2016</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7A847CFC-816F-41D0-AAC0-9BF4FEBC753E}" type="datetimeFigureOut">
              <a:rPr lang="es-ES" smtClean="0"/>
              <a:t>19/01/2016</a:t>
            </a:fld>
            <a:endParaRPr lang="es-ES" dirty="0"/>
          </a:p>
        </p:txBody>
      </p:sp>
      <p:sp>
        <p:nvSpPr>
          <p:cNvPr id="8" name="7 Marcador de pie de página"/>
          <p:cNvSpPr>
            <a:spLocks noGrp="1"/>
          </p:cNvSpPr>
          <p:nvPr>
            <p:ph type="ftr" sz="quarter" idx="11"/>
          </p:nvPr>
        </p:nvSpPr>
        <p:spPr/>
        <p:txBody>
          <a:bodyPr/>
          <a:lstStyle/>
          <a:p>
            <a:endParaRPr lang="es-ES" dirty="0"/>
          </a:p>
        </p:txBody>
      </p:sp>
      <p:sp>
        <p:nvSpPr>
          <p:cNvPr id="9" name="8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7A847CFC-816F-41D0-AAC0-9BF4FEBC753E}" type="datetimeFigureOut">
              <a:rPr lang="es-ES" smtClean="0"/>
              <a:t>19/01/2016</a:t>
            </a:fld>
            <a:endParaRPr lang="es-ES" dirty="0"/>
          </a:p>
        </p:txBody>
      </p:sp>
      <p:sp>
        <p:nvSpPr>
          <p:cNvPr id="4" name="3 Marcador de pie de página"/>
          <p:cNvSpPr>
            <a:spLocks noGrp="1"/>
          </p:cNvSpPr>
          <p:nvPr>
            <p:ph type="ftr" sz="quarter" idx="11"/>
          </p:nvPr>
        </p:nvSpPr>
        <p:spPr/>
        <p:txBody>
          <a:bodyPr/>
          <a:lstStyle/>
          <a:p>
            <a:endParaRPr lang="es-ES" dirty="0"/>
          </a:p>
        </p:txBody>
      </p:sp>
      <p:sp>
        <p:nvSpPr>
          <p:cNvPr id="5" name="4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7A847CFC-816F-41D0-AAC0-9BF4FEBC753E}" type="datetimeFigureOut">
              <a:rPr lang="es-ES" smtClean="0"/>
              <a:t>19/01/2016</a:t>
            </a:fld>
            <a:endParaRPr lang="es-ES" dirty="0"/>
          </a:p>
        </p:txBody>
      </p:sp>
      <p:sp>
        <p:nvSpPr>
          <p:cNvPr id="3" name="2 Marcador de pie de página"/>
          <p:cNvSpPr>
            <a:spLocks noGrp="1"/>
          </p:cNvSpPr>
          <p:nvPr>
            <p:ph type="ftr" sz="quarter" idx="11"/>
          </p:nvPr>
        </p:nvSpPr>
        <p:spPr/>
        <p:txBody>
          <a:bodyPr/>
          <a:lstStyle/>
          <a:p>
            <a:endParaRPr lang="es-ES" dirty="0"/>
          </a:p>
        </p:txBody>
      </p:sp>
      <p:sp>
        <p:nvSpPr>
          <p:cNvPr id="4" name="3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19/01/2016</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dirty="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19/01/2016</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19/01/2016</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19/01/2016</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847CFC-816F-41D0-AAC0-9BF4FEBC753E}" type="datetimeFigureOut">
              <a:rPr lang="es-ES" smtClean="0"/>
              <a:t>19/01/2016</a:t>
            </a:fld>
            <a:endParaRPr lang="es-ES" dirty="0"/>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dirty="0"/>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2FADFE-3B8F-471C-ABF0-DBC7717ECBBC}" type="slidenum">
              <a:rPr lang="es-ES" smtClean="0"/>
              <a:t>‹Nº›</a:t>
            </a:fld>
            <a:endParaRPr lang="es-E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ctrTitle"/>
          </p:nvPr>
        </p:nvSpPr>
        <p:spPr>
          <a:xfrm>
            <a:off x="611560" y="620689"/>
            <a:ext cx="7916416" cy="1296144"/>
          </a:xfrm>
          <a:solidFill>
            <a:schemeClr val="accent1">
              <a:lumMod val="50000"/>
            </a:schemeClr>
          </a:solidFill>
          <a:effectLst>
            <a:glow rad="228600">
              <a:schemeClr val="accent2">
                <a:satMod val="175000"/>
                <a:alpha val="40000"/>
              </a:schemeClr>
            </a:glow>
          </a:effectLst>
          <a:scene3d>
            <a:camera prst="orthographicFront"/>
            <a:lightRig rig="threePt" dir="t"/>
          </a:scene3d>
          <a:sp3d>
            <a:bevelT prst="relaxedInset"/>
          </a:sp3d>
        </p:spPr>
        <p:txBody>
          <a:bodyPr/>
          <a:lstStyle/>
          <a:p>
            <a:r>
              <a:rPr lang="es-CO" dirty="0" smtClean="0">
                <a:solidFill>
                  <a:schemeClr val="bg1"/>
                </a:solidFill>
                <a:latin typeface="Algerian" pitchFamily="82" charset="0"/>
              </a:rPr>
              <a:t>DIOS ES UN DIOS DE ORDEN</a:t>
            </a:r>
            <a:endParaRPr lang="es-CO" dirty="0">
              <a:solidFill>
                <a:schemeClr val="bg1"/>
              </a:solidFill>
              <a:latin typeface="Algerian" pitchFamily="82" charset="0"/>
            </a:endParaRP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55776" y="2202425"/>
            <a:ext cx="4680520" cy="338437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Cerrar llave"/>
          <p:cNvSpPr/>
          <p:nvPr/>
        </p:nvSpPr>
        <p:spPr>
          <a:xfrm>
            <a:off x="7380312" y="2202425"/>
            <a:ext cx="1097268" cy="3816424"/>
          </a:xfrm>
          <a:prstGeom prst="rightBrace">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es-CO" dirty="0"/>
          </a:p>
        </p:txBody>
      </p:sp>
      <p:sp>
        <p:nvSpPr>
          <p:cNvPr id="5" name="4 Abrir llave"/>
          <p:cNvSpPr/>
          <p:nvPr/>
        </p:nvSpPr>
        <p:spPr>
          <a:xfrm>
            <a:off x="1259632" y="2202425"/>
            <a:ext cx="1157844" cy="3816424"/>
          </a:xfrm>
          <a:prstGeom prst="leftBrace">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es-CO" dirty="0"/>
          </a:p>
        </p:txBody>
      </p:sp>
      <p:sp>
        <p:nvSpPr>
          <p:cNvPr id="6" name="5 Intercalar"/>
          <p:cNvSpPr/>
          <p:nvPr/>
        </p:nvSpPr>
        <p:spPr>
          <a:xfrm rot="16200000">
            <a:off x="4667436" y="3678589"/>
            <a:ext cx="457200" cy="4680520"/>
          </a:xfrm>
          <a:prstGeom prst="flowChartCollate">
            <a:avLst/>
          </a:prstGeom>
          <a:solidFill>
            <a:schemeClr val="accent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dirty="0">
              <a:solidFill>
                <a:schemeClr val="tx1"/>
              </a:solidFill>
            </a:endParaRPr>
          </a:p>
        </p:txBody>
      </p:sp>
    </p:spTree>
    <p:extLst>
      <p:ext uri="{BB962C8B-B14F-4D97-AF65-F5344CB8AC3E}">
        <p14:creationId xmlns:p14="http://schemas.microsoft.com/office/powerpoint/2010/main" val="3795322440"/>
      </p:ext>
    </p:extLst>
  </p:cSld>
  <p:clrMapOvr>
    <a:masterClrMapping/>
  </p:clrMapOvr>
  <p:transition spd="slow">
    <p:cover/>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accent2">
              <a:lumMod val="60000"/>
              <a:lumOff val="40000"/>
            </a:schemeClr>
          </a:solidFill>
          <a:scene3d>
            <a:camera prst="orthographicFront"/>
            <a:lightRig rig="threePt" dir="t"/>
          </a:scene3d>
          <a:sp3d>
            <a:bevelT prst="relaxedInset"/>
          </a:sp3d>
        </p:spPr>
        <p:txBody>
          <a:bodyPr/>
          <a:lstStyle/>
          <a:p>
            <a:r>
              <a:rPr lang="es-CO" b="1" dirty="0"/>
              <a:t>DIOS ES UN DIOS DE ORDEN</a:t>
            </a:r>
          </a:p>
        </p:txBody>
      </p:sp>
      <p:sp>
        <p:nvSpPr>
          <p:cNvPr id="3" name="2 Marcador de contenido"/>
          <p:cNvSpPr>
            <a:spLocks noGrp="1"/>
          </p:cNvSpPr>
          <p:nvPr>
            <p:ph idx="1"/>
          </p:nvPr>
        </p:nvSpPr>
        <p:spPr>
          <a:xfrm>
            <a:off x="457200" y="1600201"/>
            <a:ext cx="5698976" cy="1684784"/>
          </a:xfrm>
        </p:spPr>
        <p:txBody>
          <a:bodyPr>
            <a:normAutofit fontScale="92500" lnSpcReduction="20000"/>
          </a:bodyPr>
          <a:lstStyle/>
          <a:p>
            <a:pPr marL="0" indent="0">
              <a:buNone/>
            </a:pPr>
            <a:r>
              <a:rPr lang="es-CO" dirty="0"/>
              <a:t>Experimentamos que Dios es un Dios de orden por la coherencia de las estaciones, las mareas y las órbitas solares. </a:t>
            </a:r>
            <a:endParaRPr lang="es-CO" dirty="0" smtClean="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00192" y="1700808"/>
            <a:ext cx="2436862" cy="1800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467544" y="3717032"/>
            <a:ext cx="8269510" cy="2554545"/>
          </a:xfrm>
          <a:prstGeom prst="rect">
            <a:avLst/>
          </a:prstGeom>
          <a:solidFill>
            <a:schemeClr val="bg2">
              <a:lumMod val="90000"/>
            </a:schemeClr>
          </a:solidFill>
          <a:scene3d>
            <a:camera prst="orthographicFront"/>
            <a:lightRig rig="threePt" dir="t"/>
          </a:scene3d>
          <a:sp3d>
            <a:bevelT prst="relaxedInset"/>
          </a:sp3d>
        </p:spPr>
        <p:txBody>
          <a:bodyPr wrap="square">
            <a:spAutoFit/>
          </a:bodyPr>
          <a:lstStyle/>
          <a:p>
            <a:r>
              <a:rPr lang="es-CO" sz="2000" dirty="0"/>
              <a:t>Podemos ordenar nuestras vidas porque sabemos con que precisión el sol se pondrá y volverá a salir; cómo cambiarán las estaciones del año, cómo serán las mareas, y cómo rotaran los planetas sobre sus ejes. </a:t>
            </a:r>
          </a:p>
          <a:p>
            <a:r>
              <a:rPr lang="es-CO" sz="2000" dirty="0"/>
              <a:t>Hay una cadencia y un ritmo en nuestras vidas debido al orden que Dios ha puesto en su lugar en el universo en el cual estamos suspendidos y en la naturaleza en la cual vivimos. Desde los ecosistemas hasta los sistemas solares, Dios ha puesto en movimiento patrones que podemos estudiar y documentar mediante lo que denominamos ciencia. </a:t>
            </a:r>
          </a:p>
        </p:txBody>
      </p:sp>
    </p:spTree>
    <p:extLst>
      <p:ext uri="{BB962C8B-B14F-4D97-AF65-F5344CB8AC3E}">
        <p14:creationId xmlns:p14="http://schemas.microsoft.com/office/powerpoint/2010/main" val="3535257295"/>
      </p:ext>
    </p:extLst>
  </p:cSld>
  <p:clrMapOvr>
    <a:masterClrMapping/>
  </p:clrMapOvr>
  <mc:AlternateContent xmlns:mc="http://schemas.openxmlformats.org/markup-compatibility/2006">
    <mc:Choice xmlns:p14="http://schemas.microsoft.com/office/powerpoint/2010/main" Requires="p14">
      <p:transition spd="slow" p14:dur="1100">
        <p14:switch dir="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3"/>
            <a:ext cx="8219256" cy="4464496"/>
          </a:xfrm>
          <a:solidFill>
            <a:schemeClr val="bg2">
              <a:lumMod val="90000"/>
            </a:schemeClr>
          </a:solidFill>
          <a:scene3d>
            <a:camera prst="orthographicFront"/>
            <a:lightRig rig="threePt" dir="t"/>
          </a:scene3d>
          <a:sp3d>
            <a:bevelT prst="relaxedInset"/>
          </a:sp3d>
        </p:spPr>
        <p:txBody>
          <a:bodyPr>
            <a:normAutofit/>
          </a:bodyPr>
          <a:lstStyle/>
          <a:p>
            <a:pPr marL="0" indent="0" algn="ctr">
              <a:buNone/>
            </a:pPr>
            <a:r>
              <a:rPr lang="es-CO" sz="2800" dirty="0"/>
              <a:t>Dios proporcionó el ejemplo definitivo de administración del tiempo y de orden en el libro de Génesis. </a:t>
            </a:r>
            <a:endParaRPr lang="es-CO" sz="2800" dirty="0" smtClean="0"/>
          </a:p>
          <a:p>
            <a:pPr marL="0" indent="0" algn="ctr">
              <a:buNone/>
            </a:pPr>
            <a:r>
              <a:rPr lang="es-CO" sz="2800" dirty="0" smtClean="0"/>
              <a:t>En </a:t>
            </a:r>
            <a:r>
              <a:rPr lang="es-CO" sz="2800" dirty="0"/>
              <a:t>seis días, Él creó la tierra y todo lo que hay en ella, y el séptimo día descansó. Todo fue según el plan. Hubo un orden en cuanto a cuándo y cómo creó Él: una sucesión y progresión en cuanto a cómo desarrolló Él cada organismo y cada especie. </a:t>
            </a:r>
            <a:endParaRPr lang="es-CO" dirty="0"/>
          </a:p>
        </p:txBody>
      </p:sp>
      <p:sp>
        <p:nvSpPr>
          <p:cNvPr id="4" name="3 Rectángulo"/>
          <p:cNvSpPr/>
          <p:nvPr/>
        </p:nvSpPr>
        <p:spPr>
          <a:xfrm>
            <a:off x="467544" y="5229200"/>
            <a:ext cx="8064896" cy="1384995"/>
          </a:xfrm>
          <a:prstGeom prst="rect">
            <a:avLst/>
          </a:prstGeom>
          <a:solidFill>
            <a:schemeClr val="accent3">
              <a:lumMod val="60000"/>
              <a:lumOff val="40000"/>
            </a:schemeClr>
          </a:solidFill>
          <a:scene3d>
            <a:camera prst="orthographicFront"/>
            <a:lightRig rig="threePt" dir="t"/>
          </a:scene3d>
          <a:sp3d>
            <a:bevelT prst="relaxedInset"/>
          </a:sp3d>
        </p:spPr>
        <p:txBody>
          <a:bodyPr wrap="square">
            <a:spAutoFit/>
          </a:bodyPr>
          <a:lstStyle/>
          <a:p>
            <a:pPr algn="ctr"/>
            <a:r>
              <a:rPr lang="es-CO" sz="2800" dirty="0"/>
              <a:t>Dios no desperdició sus recursos, especialmente su tiempo. Él fue determinado y conciso cuando desplegó vida en nuestro planeta</a:t>
            </a:r>
            <a:r>
              <a:rPr lang="es-CO" sz="2800" dirty="0" smtClean="0"/>
              <a:t>.</a:t>
            </a:r>
            <a:endParaRPr lang="es-CO" sz="2800" dirty="0"/>
          </a:p>
        </p:txBody>
      </p:sp>
    </p:spTree>
    <p:extLst>
      <p:ext uri="{BB962C8B-B14F-4D97-AF65-F5344CB8AC3E}">
        <p14:creationId xmlns:p14="http://schemas.microsoft.com/office/powerpoint/2010/main" val="4047347193"/>
      </p:ext>
    </p:extLst>
  </p:cSld>
  <p:clrMapOvr>
    <a:masterClrMapping/>
  </p:clrMapOvr>
  <mc:AlternateContent xmlns:mc="http://schemas.openxmlformats.org/markup-compatibility/2006">
    <mc:Choice xmlns:p14="http://schemas.microsoft.com/office/powerpoint/2010/main" Requires="p14">
      <p:transition spd="slow" p14:dur="1600">
        <p14:gallery dir="l"/>
      </p:transition>
    </mc:Choice>
    <mc:Fallback>
      <p:transition spd="slow">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229600" cy="1354162"/>
          </a:xfrm>
          <a:solidFill>
            <a:schemeClr val="accent3">
              <a:lumMod val="60000"/>
              <a:lumOff val="40000"/>
            </a:schemeClr>
          </a:solidFill>
          <a:scene3d>
            <a:camera prst="orthographicFront"/>
            <a:lightRig rig="threePt" dir="t"/>
          </a:scene3d>
          <a:sp3d>
            <a:bevelT prst="relaxedInset"/>
          </a:sp3d>
        </p:spPr>
        <p:txBody>
          <a:bodyPr>
            <a:noAutofit/>
          </a:bodyPr>
          <a:lstStyle/>
          <a:p>
            <a:r>
              <a:rPr lang="es-CO" dirty="0" smtClean="0"/>
              <a:t>Siete días de la Creación en Génesis 1:1-2:3.</a:t>
            </a:r>
            <a:endParaRPr lang="es-CO" dirty="0"/>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528" y="1700808"/>
            <a:ext cx="8568952" cy="4824536"/>
          </a:xfrm>
          <a:prstGeom prst="rect">
            <a:avLst/>
          </a:prstGeom>
          <a:noFill/>
          <a:ln>
            <a:noFill/>
          </a:ln>
          <a:effectLst/>
          <a:scene3d>
            <a:camera prst="orthographicFront"/>
            <a:lightRig rig="threePt" dir="t"/>
          </a:scene3d>
          <a:sp3d>
            <a:bevelT prst="relaxedInse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521202120"/>
      </p:ext>
    </p:extLst>
  </p:cSld>
  <p:clrMapOvr>
    <a:masterClrMapping/>
  </p:clrMapOvr>
  <mc:AlternateContent xmlns:mc="http://schemas.openxmlformats.org/markup-compatibility/2006">
    <mc:Choice xmlns:p14="http://schemas.microsoft.com/office/powerpoint/2010/main" Requires="p14">
      <p:transition spd="slow" p14:dur="1600">
        <p14:gallery dir="l"/>
      </p:transition>
    </mc:Choice>
    <mc:Fallback>
      <p:transition spd="slow">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229600" cy="1282154"/>
          </a:xfrm>
          <a:solidFill>
            <a:schemeClr val="bg2">
              <a:lumMod val="75000"/>
            </a:schemeClr>
          </a:solidFill>
          <a:scene3d>
            <a:camera prst="orthographicFront"/>
            <a:lightRig rig="threePt" dir="t"/>
          </a:scene3d>
          <a:sp3d>
            <a:bevelT prst="relaxedInset"/>
          </a:sp3d>
        </p:spPr>
        <p:txBody>
          <a:bodyPr>
            <a:normAutofit fontScale="90000"/>
          </a:bodyPr>
          <a:lstStyle/>
          <a:p>
            <a:r>
              <a:rPr lang="es-CO" b="1" dirty="0" smtClean="0"/>
              <a:t>HOMBRES OBEDIENTES A LOS MANDAMIENTOS DE DIOS </a:t>
            </a:r>
            <a:endParaRPr lang="es-CO" b="1" dirty="0"/>
          </a:p>
        </p:txBody>
      </p:sp>
      <p:sp>
        <p:nvSpPr>
          <p:cNvPr id="3" name="2 Marcador de contenido"/>
          <p:cNvSpPr>
            <a:spLocks noGrp="1"/>
          </p:cNvSpPr>
          <p:nvPr>
            <p:ph idx="1"/>
          </p:nvPr>
        </p:nvSpPr>
        <p:spPr>
          <a:xfrm>
            <a:off x="107504" y="1772816"/>
            <a:ext cx="8784976" cy="4968552"/>
          </a:xfrm>
          <a:solidFill>
            <a:schemeClr val="accent3">
              <a:lumMod val="60000"/>
              <a:lumOff val="40000"/>
            </a:schemeClr>
          </a:solidFill>
          <a:scene3d>
            <a:camera prst="orthographicFront"/>
            <a:lightRig rig="threePt" dir="t"/>
          </a:scene3d>
          <a:sp3d>
            <a:bevelT prst="relaxedInset"/>
          </a:sp3d>
        </p:spPr>
        <p:txBody>
          <a:bodyPr>
            <a:normAutofit fontScale="77500" lnSpcReduction="20000"/>
          </a:bodyPr>
          <a:lstStyle/>
          <a:p>
            <a:pPr marL="0" indent="0" algn="ctr">
              <a:buNone/>
            </a:pPr>
            <a:r>
              <a:rPr lang="es-CO" dirty="0"/>
              <a:t>Veamos a Noé, José, Moisés y David. Todos ellos fueron hombres de honor y orden. Eran disciplinados y dedicados, y se sometieron a los mandamientos de Dios. </a:t>
            </a:r>
            <a:endParaRPr lang="es-CO" dirty="0" smtClean="0"/>
          </a:p>
          <a:p>
            <a:pPr marL="0" indent="0" algn="ctr">
              <a:buNone/>
            </a:pPr>
            <a:r>
              <a:rPr lang="es-CO" dirty="0" smtClean="0"/>
              <a:t>Fueron </a:t>
            </a:r>
            <a:r>
              <a:rPr lang="es-CO" dirty="0"/>
              <a:t>fuertes y valientes, porque entendieron el poder de una jerarquía y autoridad divina. Siguieron órdenes, conociendo el poder que tenían a su disposición al someterse a Dios. </a:t>
            </a:r>
            <a:endParaRPr lang="es-CO" dirty="0" smtClean="0"/>
          </a:p>
          <a:p>
            <a:pPr marL="0" indent="0" algn="ctr">
              <a:buNone/>
            </a:pPr>
            <a:r>
              <a:rPr lang="es-CO" dirty="0" smtClean="0"/>
              <a:t>Hasta </a:t>
            </a:r>
            <a:r>
              <a:rPr lang="es-CO" dirty="0"/>
              <a:t>Salomón entendió la importancia del orden cuando siguió meticulosamente las instrucciones de Dios y su cadena de mando al construir el templo. </a:t>
            </a:r>
            <a:endParaRPr lang="es-CO" dirty="0" smtClean="0"/>
          </a:p>
          <a:p>
            <a:pPr marL="0" indent="0" algn="ctr">
              <a:buNone/>
            </a:pPr>
            <a:r>
              <a:rPr lang="es-CO" dirty="0" smtClean="0"/>
              <a:t>Leemos </a:t>
            </a:r>
            <a:r>
              <a:rPr lang="es-CO" dirty="0"/>
              <a:t>en </a:t>
            </a:r>
            <a:r>
              <a:rPr lang="es-CO" b="1" u="sng" dirty="0"/>
              <a:t>2 Crónicas 8:16</a:t>
            </a:r>
            <a:r>
              <a:rPr lang="es-CO" dirty="0"/>
              <a:t>: "</a:t>
            </a:r>
            <a:r>
              <a:rPr lang="es-CO" dirty="0">
                <a:latin typeface="Agency FB" pitchFamily="34" charset="0"/>
              </a:rPr>
              <a:t>Toda la obra de Salomón se llevó a cabo, desde el día en que se echaron los cimientos del templo hasta que se terminó de construirlo. Así el templo del Señor quedó perfectamente terminado</a:t>
            </a:r>
            <a:r>
              <a:rPr lang="es-CO" dirty="0"/>
              <a:t>". En el Nuevo Testamento, Pablo nos insta con respecto a la iglesia de Dios: "</a:t>
            </a:r>
            <a:r>
              <a:rPr lang="es-CO" dirty="0">
                <a:latin typeface="Agency FB" pitchFamily="34" charset="0"/>
              </a:rPr>
              <a:t>Pero todo debe hacerse de una manera apropiada y con orden</a:t>
            </a:r>
            <a:r>
              <a:rPr lang="es-CO" dirty="0"/>
              <a:t>" </a:t>
            </a:r>
            <a:r>
              <a:rPr lang="es-CO" b="1" u="sng" dirty="0"/>
              <a:t>(1 Corintios 14:40</a:t>
            </a:r>
            <a:r>
              <a:rPr lang="es-CO" b="1" u="sng" dirty="0" smtClean="0"/>
              <a:t>)</a:t>
            </a:r>
            <a:r>
              <a:rPr lang="es-CO" dirty="0" smtClean="0"/>
              <a:t>.</a:t>
            </a:r>
            <a:endParaRPr lang="es-CO" dirty="0"/>
          </a:p>
        </p:txBody>
      </p:sp>
    </p:spTree>
    <p:extLst>
      <p:ext uri="{BB962C8B-B14F-4D97-AF65-F5344CB8AC3E}">
        <p14:creationId xmlns:p14="http://schemas.microsoft.com/office/powerpoint/2010/main" val="3083226966"/>
      </p:ext>
    </p:extLst>
  </p:cSld>
  <p:clrMapOvr>
    <a:masterClrMapping/>
  </p:clrMapOvr>
  <mc:AlternateContent xmlns:mc="http://schemas.openxmlformats.org/markup-compatibility/2006">
    <mc:Choice xmlns:p14="http://schemas.microsoft.com/office/powerpoint/2010/main" Requires="p14">
      <p:transition spd="slow" p14:dur="1400">
        <p14:doors dir="ver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wipe(down)">
                                      <p:cBhvr>
                                        <p:cTn id="7"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120680"/>
          </a:xfrm>
          <a:solidFill>
            <a:schemeClr val="accent4">
              <a:lumMod val="20000"/>
              <a:lumOff val="80000"/>
            </a:schemeClr>
          </a:solidFill>
          <a:scene3d>
            <a:camera prst="orthographicFront"/>
            <a:lightRig rig="threePt" dir="t"/>
          </a:scene3d>
          <a:sp3d>
            <a:bevelT prst="relaxedInset"/>
          </a:sp3d>
        </p:spPr>
        <p:txBody>
          <a:bodyPr>
            <a:normAutofit fontScale="85000" lnSpcReduction="10000"/>
          </a:bodyPr>
          <a:lstStyle/>
          <a:p>
            <a:pPr marL="0" indent="0" algn="ctr">
              <a:buNone/>
            </a:pPr>
            <a:r>
              <a:rPr lang="es-CO" dirty="0"/>
              <a:t>El orden es una condición en la cual se mantiene la libertad del desorden o la interrupción mediante estructuras, sistemas y protocolo. </a:t>
            </a:r>
            <a:endParaRPr lang="es-CO" dirty="0" smtClean="0"/>
          </a:p>
          <a:p>
            <a:pPr marL="0" indent="0" algn="ctr">
              <a:buNone/>
            </a:pPr>
            <a:r>
              <a:rPr lang="es-CO" dirty="0" smtClean="0">
                <a:solidFill>
                  <a:srgbClr val="FF0000"/>
                </a:solidFill>
              </a:rPr>
              <a:t>Siempre </a:t>
            </a:r>
            <a:r>
              <a:rPr lang="es-CO" dirty="0">
                <a:solidFill>
                  <a:srgbClr val="FF0000"/>
                </a:solidFill>
              </a:rPr>
              <a:t>que hay una falta de orden, rango o cadena de mando; siempre que el protocolo no está presente; o siempre que un código de conducta no se percibe o se entiende, produce vacío, falta de propósito y significado. </a:t>
            </a:r>
            <a:endParaRPr lang="es-CO" dirty="0" smtClean="0">
              <a:solidFill>
                <a:srgbClr val="FF0000"/>
              </a:solidFill>
            </a:endParaRPr>
          </a:p>
          <a:p>
            <a:pPr marL="0" indent="0" algn="ctr">
              <a:buNone/>
            </a:pPr>
            <a:r>
              <a:rPr lang="es-CO" dirty="0" smtClean="0">
                <a:solidFill>
                  <a:srgbClr val="FF0000"/>
                </a:solidFill>
              </a:rPr>
              <a:t>Si </a:t>
            </a:r>
            <a:r>
              <a:rPr lang="es-CO" dirty="0">
                <a:solidFill>
                  <a:srgbClr val="FF0000"/>
                </a:solidFill>
              </a:rPr>
              <a:t>tu vida se caracteriza por confusión, conflicto, frustración o falta de dirección, significado o perspectiva, es una indicación de que eres deficiente en el área del orden. </a:t>
            </a:r>
            <a:endParaRPr lang="es-CO" dirty="0" smtClean="0">
              <a:solidFill>
                <a:srgbClr val="FF0000"/>
              </a:solidFill>
            </a:endParaRPr>
          </a:p>
          <a:p>
            <a:pPr marL="0" indent="0" algn="ctr">
              <a:buNone/>
            </a:pPr>
            <a:r>
              <a:rPr lang="es-CO" dirty="0" smtClean="0"/>
              <a:t>Donde </a:t>
            </a:r>
            <a:r>
              <a:rPr lang="es-CO" dirty="0"/>
              <a:t>no hay orden no hay luz: "</a:t>
            </a:r>
            <a:r>
              <a:rPr lang="es-CO" dirty="0">
                <a:latin typeface="Agency FB" pitchFamily="34" charset="0"/>
              </a:rPr>
              <a:t>Al país de la más profunda de las noches, al país de las sombras y del caos, donde aun la luz se asemeja a las tinieblas</a:t>
            </a:r>
            <a:r>
              <a:rPr lang="es-CO" dirty="0"/>
              <a:t>" </a:t>
            </a:r>
            <a:endParaRPr lang="es-CO" dirty="0" smtClean="0"/>
          </a:p>
          <a:p>
            <a:pPr marL="0" indent="0" algn="ctr">
              <a:buNone/>
            </a:pPr>
            <a:r>
              <a:rPr lang="es-CO" dirty="0" smtClean="0"/>
              <a:t>dice </a:t>
            </a:r>
            <a:r>
              <a:rPr lang="es-CO" b="1" u="sng" dirty="0" smtClean="0"/>
              <a:t>(Job </a:t>
            </a:r>
            <a:r>
              <a:rPr lang="es-CO" b="1" u="sng" dirty="0"/>
              <a:t>10:22</a:t>
            </a:r>
            <a:r>
              <a:rPr lang="es-CO" dirty="0"/>
              <a:t>).</a:t>
            </a:r>
          </a:p>
        </p:txBody>
      </p:sp>
    </p:spTree>
    <p:extLst>
      <p:ext uri="{BB962C8B-B14F-4D97-AF65-F5344CB8AC3E}">
        <p14:creationId xmlns:p14="http://schemas.microsoft.com/office/powerpoint/2010/main" val="3338069388"/>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barn(inVertical)">
                                      <p:cBhvr>
                                        <p:cTn id="7" dur="500"/>
                                        <p:tgtEl>
                                          <p:spTgt spid="3">
                                            <p:txEl>
                                              <p:pRg st="3" end="3"/>
                                            </p:txEl>
                                          </p:spTgt>
                                        </p:tgtEl>
                                      </p:cBhvr>
                                    </p:animEffect>
                                  </p:childTnLst>
                                </p:cTn>
                              </p:par>
                              <p:par>
                                <p:cTn id="8" presetID="16" presetClass="entr" presetSubtype="21" fill="hold" nodeType="withEffect">
                                  <p:stCondLst>
                                    <p:cond delay="0"/>
                                  </p:stCondLst>
                                  <p:childTnLst>
                                    <p:set>
                                      <p:cBhvr>
                                        <p:cTn id="9" dur="1" fill="hold">
                                          <p:stCondLst>
                                            <p:cond delay="0"/>
                                          </p:stCondLst>
                                        </p:cTn>
                                        <p:tgtEl>
                                          <p:spTgt spid="3">
                                            <p:txEl>
                                              <p:pRg st="4" end="4"/>
                                            </p:txEl>
                                          </p:spTgt>
                                        </p:tgtEl>
                                        <p:attrNameLst>
                                          <p:attrName>style.visibility</p:attrName>
                                        </p:attrNameLst>
                                      </p:cBhvr>
                                      <p:to>
                                        <p:strVal val="visible"/>
                                      </p:to>
                                    </p:set>
                                    <p:animEffect transition="in" filter="barn(inVertical)">
                                      <p:cBhvr>
                                        <p:cTn id="10"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6048672"/>
          </a:xfrm>
          <a:solidFill>
            <a:schemeClr val="bg2">
              <a:lumMod val="90000"/>
            </a:schemeClr>
          </a:solidFill>
          <a:scene3d>
            <a:camera prst="orthographicFront"/>
            <a:lightRig rig="threePt" dir="t"/>
          </a:scene3d>
          <a:sp3d>
            <a:bevelT prst="relaxedInset"/>
          </a:sp3d>
        </p:spPr>
        <p:txBody>
          <a:bodyPr>
            <a:normAutofit fontScale="92500" lnSpcReduction="20000"/>
          </a:bodyPr>
          <a:lstStyle/>
          <a:p>
            <a:pPr marL="0" indent="0" algn="ctr">
              <a:buNone/>
            </a:pPr>
            <a:r>
              <a:rPr lang="es-CO" dirty="0"/>
              <a:t>Hasta que decidas revertir el perpetuo ciclo de desorden, continuarás experimentando ciclos de derrota y fracaso. Este principio está ilustrado por la ley de la entropía: </a:t>
            </a:r>
            <a:r>
              <a:rPr lang="es-CO" dirty="0" smtClean="0"/>
              <a:t>la </a:t>
            </a:r>
            <a:r>
              <a:rPr lang="es-CO" dirty="0"/>
              <a:t>tendencia que la energía tiene a disiparse y pasar de un estado de orden a otro de desorden</a:t>
            </a:r>
            <a:r>
              <a:rPr lang="es-CO" dirty="0" smtClean="0"/>
              <a:t>.</a:t>
            </a:r>
          </a:p>
          <a:p>
            <a:pPr marL="0" indent="0" algn="ctr">
              <a:buNone/>
            </a:pPr>
            <a:r>
              <a:rPr lang="es-CO" dirty="0" smtClean="0"/>
              <a:t> </a:t>
            </a:r>
            <a:r>
              <a:rPr lang="es-CO" dirty="0"/>
              <a:t>La entropía </a:t>
            </a:r>
            <a:r>
              <a:rPr lang="es-CO" dirty="0" smtClean="0"/>
              <a:t>(</a:t>
            </a:r>
            <a:r>
              <a:rPr lang="es-CO" u="sng" dirty="0" smtClean="0"/>
              <a:t>Medida </a:t>
            </a:r>
            <a:r>
              <a:rPr lang="es-CO" u="sng" dirty="0"/>
              <a:t>del desorden de un </a:t>
            </a:r>
            <a:r>
              <a:rPr lang="es-CO" u="sng" dirty="0" smtClean="0"/>
              <a:t>sistema</a:t>
            </a:r>
            <a:r>
              <a:rPr lang="es-CO" dirty="0" smtClean="0"/>
              <a:t>) puede </a:t>
            </a:r>
            <a:r>
              <a:rPr lang="es-CO" dirty="0"/>
              <a:t>definirse como una dispersión de energía. </a:t>
            </a:r>
            <a:r>
              <a:rPr lang="es-CO" dirty="0">
                <a:solidFill>
                  <a:srgbClr val="FF0000"/>
                </a:solidFill>
              </a:rPr>
              <a:t>A menos que aproveches intencionadamente el tiempo y la energía, a menos que la ordenes con la autoridad que se te ha dado, tu vida se disolverá en un estado de caos, y nunca experimentarás la vida de significado y fruto que Dios quiere para ti</a:t>
            </a:r>
            <a:r>
              <a:rPr lang="es-CO" dirty="0"/>
              <a:t>. No solo dejes que sucedan cosas; haz que sucedan cosas.</a:t>
            </a:r>
          </a:p>
          <a:p>
            <a:endParaRPr lang="es-CO" dirty="0"/>
          </a:p>
        </p:txBody>
      </p:sp>
    </p:spTree>
    <p:extLst>
      <p:ext uri="{BB962C8B-B14F-4D97-AF65-F5344CB8AC3E}">
        <p14:creationId xmlns:p14="http://schemas.microsoft.com/office/powerpoint/2010/main" val="2989095775"/>
      </p:ext>
    </p:extLst>
  </p:cSld>
  <p:clrMapOvr>
    <a:masterClrMapping/>
  </p:clrMapOvr>
  <mc:AlternateContent xmlns:mc="http://schemas.openxmlformats.org/markup-compatibility/2006">
    <mc:Choice xmlns:p14="http://schemas.microsoft.com/office/powerpoint/2010/main" Requires="p14">
      <p:transition spd="slow" p14:dur="1400">
        <p14:doors dir="ver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1000"/>
                                        <p:tgtEl>
                                          <p:spTgt spid="3">
                                            <p:txEl>
                                              <p:pRg st="1" end="1"/>
                                            </p:txEl>
                                          </p:spTgt>
                                        </p:tgtEl>
                                      </p:cBhvr>
                                    </p:animEffect>
                                    <p:anim calcmode="lin" valueType="num">
                                      <p:cBhvr>
                                        <p:cTn id="8"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395536" y="332656"/>
            <a:ext cx="8229600" cy="1143000"/>
          </a:xfrm>
          <a:solidFill>
            <a:schemeClr val="bg2">
              <a:lumMod val="75000"/>
            </a:schemeClr>
          </a:solidFill>
          <a:scene3d>
            <a:camera prst="orthographicFront"/>
            <a:lightRig rig="threePt" dir="t"/>
          </a:scene3d>
          <a:sp3d>
            <a:bevelT w="152400" h="50800" prst="softRound"/>
          </a:sp3d>
        </p:spPr>
        <p:txBody>
          <a:bodyPr>
            <a:noAutofit/>
          </a:bodyPr>
          <a:lstStyle/>
          <a:p>
            <a:r>
              <a:rPr lang="es-CO" sz="3200" b="1" dirty="0" smtClean="0"/>
              <a:t>DIOS NOS DEJÓ REGISTROS QUE DEMUESTRAN QUE ÉL ES UN DIOS DE ORDEN: </a:t>
            </a:r>
            <a:endParaRPr lang="es-CO" sz="3200" b="1" dirty="0"/>
          </a:p>
        </p:txBody>
      </p:sp>
      <p:sp>
        <p:nvSpPr>
          <p:cNvPr id="3" name="2 Marcador de contenido"/>
          <p:cNvSpPr>
            <a:spLocks noGrp="1"/>
          </p:cNvSpPr>
          <p:nvPr>
            <p:ph idx="1"/>
          </p:nvPr>
        </p:nvSpPr>
        <p:spPr>
          <a:xfrm>
            <a:off x="457200" y="1600200"/>
            <a:ext cx="8229600" cy="4997152"/>
          </a:xfrm>
          <a:solidFill>
            <a:schemeClr val="accent3">
              <a:lumMod val="40000"/>
              <a:lumOff val="60000"/>
            </a:schemeClr>
          </a:solidFill>
          <a:scene3d>
            <a:camera prst="orthographicFront"/>
            <a:lightRig rig="threePt" dir="t"/>
          </a:scene3d>
          <a:sp3d>
            <a:bevelT w="152400" h="50800" prst="softRound"/>
          </a:sp3d>
        </p:spPr>
        <p:txBody>
          <a:bodyPr>
            <a:normAutofit fontScale="92500" lnSpcReduction="10000"/>
          </a:bodyPr>
          <a:lstStyle/>
          <a:p>
            <a:pPr marL="0" indent="0">
              <a:buNone/>
            </a:pPr>
            <a:r>
              <a:rPr lang="es-CO" dirty="0"/>
              <a:t>Aquí </a:t>
            </a:r>
            <a:r>
              <a:rPr lang="es-CO" dirty="0" smtClean="0"/>
              <a:t>encontrarás algunos registros de </a:t>
            </a:r>
            <a:r>
              <a:rPr lang="es-CO" dirty="0"/>
              <a:t>los Libros y versículos donde nos </a:t>
            </a:r>
            <a:r>
              <a:rPr lang="es-CO" dirty="0" smtClean="0"/>
              <a:t>enseña </a:t>
            </a:r>
            <a:r>
              <a:rPr lang="es-CO" dirty="0"/>
              <a:t>que DIOS es un DIOS de </a:t>
            </a:r>
            <a:r>
              <a:rPr lang="es-CO" dirty="0" smtClean="0"/>
              <a:t>orden:</a:t>
            </a:r>
          </a:p>
          <a:p>
            <a:pPr marL="0" indent="0">
              <a:buNone/>
            </a:pPr>
            <a:r>
              <a:rPr lang="es-CO" dirty="0"/>
              <a:t/>
            </a:r>
            <a:br>
              <a:rPr lang="es-CO" dirty="0"/>
            </a:br>
            <a:r>
              <a:rPr lang="es-CO" sz="3500" b="1" u="sng" dirty="0"/>
              <a:t>Levítico </a:t>
            </a:r>
            <a:r>
              <a:rPr lang="es-CO" sz="3500" b="1" u="sng" dirty="0" smtClean="0"/>
              <a:t>18.4</a:t>
            </a:r>
            <a:r>
              <a:rPr lang="es-CO" dirty="0" smtClean="0"/>
              <a:t>.</a:t>
            </a:r>
          </a:p>
          <a:p>
            <a:pPr marL="0" indent="0">
              <a:buNone/>
            </a:pPr>
            <a:r>
              <a:rPr lang="es-CO" dirty="0" smtClean="0"/>
              <a:t> »</a:t>
            </a:r>
            <a:r>
              <a:rPr lang="es-CO" b="1" dirty="0" smtClean="0">
                <a:latin typeface="Agency FB" pitchFamily="34" charset="0"/>
              </a:rPr>
              <a:t>Mis </a:t>
            </a:r>
            <a:r>
              <a:rPr lang="es-CO" b="1" dirty="0">
                <a:latin typeface="Agency FB" pitchFamily="34" charset="0"/>
              </a:rPr>
              <a:t>derechos pondréis por obra, y mis estatutos guardaréis, andando en ellos. Yo [soy] el SEÑOR vuestro Dios</a:t>
            </a:r>
            <a:r>
              <a:rPr lang="es-CO" dirty="0"/>
              <a:t>» </a:t>
            </a:r>
            <a:endParaRPr lang="es-CO" dirty="0" smtClean="0"/>
          </a:p>
          <a:p>
            <a:pPr marL="400050" lvl="1" indent="0">
              <a:buNone/>
            </a:pPr>
            <a:r>
              <a:rPr lang="es-CO" dirty="0" smtClean="0">
                <a:solidFill>
                  <a:srgbClr val="FF0000"/>
                </a:solidFill>
              </a:rPr>
              <a:t>Algunos </a:t>
            </a:r>
            <a:r>
              <a:rPr lang="es-CO" dirty="0">
                <a:solidFill>
                  <a:srgbClr val="FF0000"/>
                </a:solidFill>
              </a:rPr>
              <a:t>se han preguntado porqué permitió Dios que los israelitas viviesen en medio de tales condiciones como las que </a:t>
            </a:r>
            <a:r>
              <a:rPr lang="es-CO" dirty="0" smtClean="0">
                <a:solidFill>
                  <a:srgbClr val="FF0000"/>
                </a:solidFill>
              </a:rPr>
              <a:t>prevalecían </a:t>
            </a:r>
            <a:r>
              <a:rPr lang="es-CO" dirty="0">
                <a:solidFill>
                  <a:srgbClr val="FF0000"/>
                </a:solidFill>
              </a:rPr>
              <a:t>en Egipto y Canaán.  </a:t>
            </a:r>
          </a:p>
        </p:txBody>
      </p:sp>
    </p:spTree>
    <p:extLst>
      <p:ext uri="{BB962C8B-B14F-4D97-AF65-F5344CB8AC3E}">
        <p14:creationId xmlns:p14="http://schemas.microsoft.com/office/powerpoint/2010/main" val="1763162340"/>
      </p:ext>
    </p:extLst>
  </p:cSld>
  <p:clrMapOvr>
    <a:masterClrMapping/>
  </p:clrMapOvr>
  <mc:AlternateContent xmlns:mc="http://schemas.openxmlformats.org/markup-compatibility/2006">
    <mc:Choice xmlns:p14="http://schemas.microsoft.com/office/powerpoint/2010/main" Requires="p14">
      <p:transition spd="slow" p14:dur="1600">
        <p:blinds dir="vert"/>
      </p:transition>
    </mc:Choice>
    <mc:Fallback>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1000"/>
                                        <p:tgtEl>
                                          <p:spTgt spid="3">
                                            <p:txEl>
                                              <p:pRg st="1" end="1"/>
                                            </p:txEl>
                                          </p:spTgt>
                                        </p:tgtEl>
                                      </p:cBhvr>
                                    </p:animEffect>
                                    <p:anim calcmode="lin" valueType="num">
                                      <p:cBhvr>
                                        <p:cTn id="8"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1" end="1"/>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1000"/>
                                        <p:tgtEl>
                                          <p:spTgt spid="3">
                                            <p:txEl>
                                              <p:pRg st="2" end="2"/>
                                            </p:txEl>
                                          </p:spTgt>
                                        </p:tgtEl>
                                      </p:cBhvr>
                                    </p:animEffect>
                                    <p:anim calcmode="lin" valueType="num">
                                      <p:cBhvr>
                                        <p:cTn id="13"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2" end="2"/>
                                            </p:txEl>
                                          </p:spTgt>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fade">
                                      <p:cBhvr>
                                        <p:cTn id="17" dur="1000"/>
                                        <p:tgtEl>
                                          <p:spTgt spid="3">
                                            <p:txEl>
                                              <p:pRg st="3" end="3"/>
                                            </p:txEl>
                                          </p:spTgt>
                                        </p:tgtEl>
                                      </p:cBhvr>
                                    </p:animEffect>
                                    <p:anim calcmode="lin" valueType="num">
                                      <p:cBhvr>
                                        <p:cTn id="18"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19"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120680"/>
          </a:xfrm>
          <a:solidFill>
            <a:schemeClr val="bg2">
              <a:lumMod val="90000"/>
            </a:schemeClr>
          </a:solidFill>
          <a:scene3d>
            <a:camera prst="orthographicFront"/>
            <a:lightRig rig="threePt" dir="t"/>
          </a:scene3d>
          <a:sp3d>
            <a:bevelT w="165100" prst="coolSlant"/>
          </a:sp3d>
        </p:spPr>
        <p:txBody>
          <a:bodyPr>
            <a:normAutofit fontScale="85000" lnSpcReduction="20000"/>
          </a:bodyPr>
          <a:lstStyle/>
          <a:p>
            <a:pPr marL="0" indent="0">
              <a:buNone/>
            </a:pPr>
            <a:r>
              <a:rPr lang="es-CO" dirty="0"/>
              <a:t>Aunque habían vivido en Egipto, </a:t>
            </a:r>
            <a:r>
              <a:rPr lang="es-CO" dirty="0">
                <a:solidFill>
                  <a:srgbClr val="FF0000"/>
                </a:solidFill>
              </a:rPr>
              <a:t>no debían haberse mezclado con los egipcios</a:t>
            </a:r>
            <a:r>
              <a:rPr lang="es-CO" dirty="0"/>
              <a:t>. Esto es evidente porque les proporcionó un lugar aparte para que viviesen, en la tierra de </a:t>
            </a:r>
            <a:r>
              <a:rPr lang="es-CO" dirty="0" smtClean="0"/>
              <a:t>Gocen.  </a:t>
            </a:r>
          </a:p>
          <a:p>
            <a:pPr marL="0" indent="0">
              <a:buNone/>
            </a:pPr>
            <a:endParaRPr lang="es-CO" dirty="0" smtClean="0">
              <a:solidFill>
                <a:srgbClr val="FF0000"/>
              </a:solidFill>
            </a:endParaRPr>
          </a:p>
          <a:p>
            <a:pPr marL="400050" lvl="1" indent="0">
              <a:buNone/>
            </a:pPr>
            <a:r>
              <a:rPr lang="es-CO" dirty="0" smtClean="0">
                <a:solidFill>
                  <a:srgbClr val="FF0000"/>
                </a:solidFill>
              </a:rPr>
              <a:t>Si </a:t>
            </a:r>
            <a:r>
              <a:rPr lang="es-CO" dirty="0">
                <a:solidFill>
                  <a:srgbClr val="FF0000"/>
                </a:solidFill>
              </a:rPr>
              <a:t>ellos hubiesen guardado su lugar, si hubiesen obedecido el consejo de Dios, hubieran permanecido alejados de los males que los rodeaban</a:t>
            </a:r>
            <a:r>
              <a:rPr lang="es-CO" dirty="0"/>
              <a:t>.  </a:t>
            </a:r>
            <a:r>
              <a:rPr lang="es-CO" dirty="0" smtClean="0"/>
              <a:t>Pero </a:t>
            </a:r>
            <a:r>
              <a:rPr lang="es-CO" dirty="0"/>
              <a:t>en lugar de hacerlo, </a:t>
            </a:r>
            <a:r>
              <a:rPr lang="es-CO" dirty="0">
                <a:solidFill>
                  <a:srgbClr val="FF0000"/>
                </a:solidFill>
              </a:rPr>
              <a:t>se mezclaron con los egipcios, aprendieron sus costumbres y llegaron a corromperse ellos mismos.  </a:t>
            </a:r>
            <a:endParaRPr lang="es-CO" dirty="0" smtClean="0">
              <a:solidFill>
                <a:srgbClr val="FF0000"/>
              </a:solidFill>
            </a:endParaRPr>
          </a:p>
          <a:p>
            <a:pPr marL="0" indent="0">
              <a:buNone/>
            </a:pPr>
            <a:endParaRPr lang="es-CO" dirty="0" smtClean="0"/>
          </a:p>
          <a:p>
            <a:pPr marL="400050" lvl="1" indent="0">
              <a:buNone/>
            </a:pPr>
            <a:r>
              <a:rPr lang="es-CO" dirty="0" smtClean="0"/>
              <a:t>Los </a:t>
            </a:r>
            <a:r>
              <a:rPr lang="es-CO" dirty="0"/>
              <a:t>40 años de peregrinación en el desierto fueron años de aprendizaje, durante los cuales Dios quiso que olvidasen las costumbres de Egipto y aprendiesen las costumbres divinas.  </a:t>
            </a:r>
            <a:r>
              <a:rPr lang="es-CO" dirty="0">
                <a:solidFill>
                  <a:srgbClr val="FF0000"/>
                </a:solidFill>
              </a:rPr>
              <a:t>Cuando llegó el momento de entrar en la tierra de Canaán, la generación que había salido de Egipto casi había desaparecido del todo</a:t>
            </a:r>
            <a:r>
              <a:rPr lang="es-CO" dirty="0"/>
              <a:t>. </a:t>
            </a:r>
          </a:p>
        </p:txBody>
      </p:sp>
    </p:spTree>
    <p:extLst>
      <p:ext uri="{BB962C8B-B14F-4D97-AF65-F5344CB8AC3E}">
        <p14:creationId xmlns:p14="http://schemas.microsoft.com/office/powerpoint/2010/main" val="126800909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4" end="4"/>
                                            </p:txEl>
                                          </p:spTgt>
                                        </p:tgtEl>
                                        <p:attrNameLst>
                                          <p:attrName>style.visibility</p:attrName>
                                        </p:attrNameLst>
                                      </p:cBhvr>
                                      <p:to>
                                        <p:strVal val="visible"/>
                                      </p:to>
                                    </p:set>
                                    <p:animEffect transition="in" filter="fade">
                                      <p:cBhvr>
                                        <p:cTn id="7" dur="1000"/>
                                        <p:tgtEl>
                                          <p:spTgt spid="3">
                                            <p:txEl>
                                              <p:pRg st="4" end="4"/>
                                            </p:txEl>
                                          </p:spTgt>
                                        </p:tgtEl>
                                      </p:cBhvr>
                                    </p:animEffect>
                                    <p:anim calcmode="lin" valueType="num">
                                      <p:cBhvr>
                                        <p:cTn id="8"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264696"/>
          </a:xfrm>
          <a:solidFill>
            <a:schemeClr val="bg2">
              <a:lumMod val="90000"/>
            </a:schemeClr>
          </a:solidFill>
          <a:scene3d>
            <a:camera prst="orthographicFront"/>
            <a:lightRig rig="threePt" dir="t"/>
          </a:scene3d>
          <a:sp3d>
            <a:bevelT prst="relaxedInset"/>
          </a:sp3d>
        </p:spPr>
        <p:txBody>
          <a:bodyPr>
            <a:normAutofit fontScale="77500" lnSpcReduction="20000"/>
          </a:bodyPr>
          <a:lstStyle/>
          <a:p>
            <a:pPr marL="0" indent="0">
              <a:buNone/>
            </a:pPr>
            <a:r>
              <a:rPr lang="es-CO" sz="4100" b="1" u="sng" dirty="0"/>
              <a:t>Números </a:t>
            </a:r>
            <a:r>
              <a:rPr lang="es-CO" sz="4100" b="1" u="sng" dirty="0" smtClean="0"/>
              <a:t>35.29.</a:t>
            </a:r>
            <a:endParaRPr lang="es-CO" b="1" u="sng" dirty="0" smtClean="0"/>
          </a:p>
          <a:p>
            <a:pPr marL="0" indent="0">
              <a:buNone/>
            </a:pPr>
            <a:r>
              <a:rPr lang="es-CO" dirty="0" smtClean="0"/>
              <a:t> «</a:t>
            </a:r>
            <a:r>
              <a:rPr lang="es-CO" dirty="0" smtClean="0">
                <a:latin typeface="Agency FB" pitchFamily="34" charset="0"/>
              </a:rPr>
              <a:t>Y </a:t>
            </a:r>
            <a:r>
              <a:rPr lang="es-CO" dirty="0">
                <a:latin typeface="Agency FB" pitchFamily="34" charset="0"/>
              </a:rPr>
              <a:t>estas [cosas] os serán por </a:t>
            </a:r>
            <a:r>
              <a:rPr lang="es-CO" u="sng" dirty="0">
                <a:latin typeface="Agency FB" pitchFamily="34" charset="0"/>
              </a:rPr>
              <a:t>ordenanza de derecho por vuestras edades</a:t>
            </a:r>
            <a:r>
              <a:rPr lang="es-CO" dirty="0">
                <a:latin typeface="Agency FB" pitchFamily="34" charset="0"/>
              </a:rPr>
              <a:t>, en </a:t>
            </a:r>
            <a:r>
              <a:rPr lang="es-CO" u="sng" dirty="0">
                <a:latin typeface="Agency FB" pitchFamily="34" charset="0"/>
              </a:rPr>
              <a:t>todas vuestras </a:t>
            </a:r>
            <a:r>
              <a:rPr lang="es-CO" u="sng" dirty="0" smtClean="0">
                <a:latin typeface="Agency FB" pitchFamily="34" charset="0"/>
              </a:rPr>
              <a:t>habitaciones</a:t>
            </a:r>
            <a:r>
              <a:rPr lang="es-CO" dirty="0" smtClean="0"/>
              <a:t>».</a:t>
            </a:r>
          </a:p>
          <a:p>
            <a:pPr marL="0" indent="0">
              <a:buNone/>
            </a:pPr>
            <a:endParaRPr lang="es-CO" dirty="0" smtClean="0"/>
          </a:p>
          <a:p>
            <a:pPr marL="0" indent="0">
              <a:buNone/>
            </a:pPr>
            <a:r>
              <a:rPr lang="es-CO" sz="3400" b="1" u="sng" dirty="0" smtClean="0"/>
              <a:t>Job </a:t>
            </a:r>
            <a:r>
              <a:rPr lang="es-CO" sz="3400" b="1" u="sng" dirty="0"/>
              <a:t>38.33</a:t>
            </a:r>
            <a:r>
              <a:rPr lang="es-CO" dirty="0"/>
              <a:t>. </a:t>
            </a:r>
            <a:endParaRPr lang="es-CO" dirty="0" smtClean="0"/>
          </a:p>
          <a:p>
            <a:pPr marL="0" indent="0">
              <a:buNone/>
            </a:pPr>
            <a:r>
              <a:rPr lang="es-CO" dirty="0" smtClean="0"/>
              <a:t>¿</a:t>
            </a:r>
            <a:r>
              <a:rPr lang="es-CO" dirty="0">
                <a:latin typeface="Agency FB" pitchFamily="34" charset="0"/>
              </a:rPr>
              <a:t>Supiste tú las </a:t>
            </a:r>
            <a:r>
              <a:rPr lang="es-CO" u="sng" dirty="0">
                <a:latin typeface="Agency FB" pitchFamily="34" charset="0"/>
              </a:rPr>
              <a:t>ordenanzas</a:t>
            </a:r>
            <a:r>
              <a:rPr lang="es-CO" dirty="0">
                <a:latin typeface="Agency FB" pitchFamily="34" charset="0"/>
              </a:rPr>
              <a:t> de los cielos? ¿Dispondrás tú de su potestad en la tierra</a:t>
            </a:r>
            <a:r>
              <a:rPr lang="es-CO" dirty="0" smtClean="0"/>
              <a:t>?</a:t>
            </a:r>
          </a:p>
          <a:p>
            <a:pPr marL="0" indent="0">
              <a:buNone/>
            </a:pPr>
            <a:r>
              <a:rPr lang="es-CO" dirty="0"/>
              <a:t/>
            </a:r>
            <a:br>
              <a:rPr lang="es-CO" dirty="0"/>
            </a:br>
            <a:r>
              <a:rPr lang="es-CO" sz="3600" b="1" u="sng" dirty="0"/>
              <a:t>Salmos 81.4. </a:t>
            </a:r>
            <a:endParaRPr lang="es-CO" b="1" u="sng" dirty="0" smtClean="0"/>
          </a:p>
          <a:p>
            <a:pPr marL="0" indent="0">
              <a:buNone/>
            </a:pPr>
            <a:r>
              <a:rPr lang="es-CO" dirty="0" smtClean="0"/>
              <a:t>«</a:t>
            </a:r>
            <a:r>
              <a:rPr lang="es-CO" dirty="0" smtClean="0">
                <a:latin typeface="Agency FB" pitchFamily="34" charset="0"/>
              </a:rPr>
              <a:t>Porque </a:t>
            </a:r>
            <a:r>
              <a:rPr lang="es-CO" dirty="0">
                <a:latin typeface="Agency FB" pitchFamily="34" charset="0"/>
              </a:rPr>
              <a:t>estatuto [es] de Israel, </a:t>
            </a:r>
            <a:r>
              <a:rPr lang="es-CO" u="sng" dirty="0">
                <a:latin typeface="Agency FB" pitchFamily="34" charset="0"/>
              </a:rPr>
              <a:t>ordenanza</a:t>
            </a:r>
            <a:r>
              <a:rPr lang="es-CO" dirty="0">
                <a:latin typeface="Agency FB" pitchFamily="34" charset="0"/>
              </a:rPr>
              <a:t> del Dios de </a:t>
            </a:r>
            <a:r>
              <a:rPr lang="es-CO" dirty="0" smtClean="0">
                <a:latin typeface="Agency FB" pitchFamily="34" charset="0"/>
              </a:rPr>
              <a:t>Jacob</a:t>
            </a:r>
            <a:r>
              <a:rPr lang="es-CO" dirty="0" smtClean="0"/>
              <a:t>».</a:t>
            </a:r>
          </a:p>
          <a:p>
            <a:pPr marL="0" indent="0">
              <a:buNone/>
            </a:pPr>
            <a:r>
              <a:rPr lang="es-CO" dirty="0"/>
              <a:t>Las fiestas debían celebrarse con alegría, </a:t>
            </a:r>
            <a:r>
              <a:rPr lang="es-CO" sz="3400" b="1" dirty="0" smtClean="0"/>
              <a:t>(</a:t>
            </a:r>
            <a:r>
              <a:rPr lang="es-CO" sz="3400" b="1" dirty="0" smtClean="0">
                <a:solidFill>
                  <a:srgbClr val="FF0000"/>
                </a:solidFill>
              </a:rPr>
              <a:t>1</a:t>
            </a:r>
            <a:r>
              <a:rPr lang="es-CO" dirty="0" smtClean="0"/>
              <a:t>) porque </a:t>
            </a:r>
            <a:r>
              <a:rPr lang="es-CO" dirty="0"/>
              <a:t>Dios las había designado y </a:t>
            </a:r>
            <a:r>
              <a:rPr lang="es-CO" dirty="0" smtClean="0"/>
              <a:t>(</a:t>
            </a:r>
            <a:r>
              <a:rPr lang="es-CO" b="1" dirty="0" smtClean="0">
                <a:solidFill>
                  <a:srgbClr val="FF0000"/>
                </a:solidFill>
              </a:rPr>
              <a:t>2</a:t>
            </a:r>
            <a:r>
              <a:rPr lang="es-CO" dirty="0" smtClean="0"/>
              <a:t>), porque </a:t>
            </a:r>
            <a:r>
              <a:rPr lang="es-CO" dirty="0"/>
              <a:t>se las consideraba como un privilegio especial del pueblo de </a:t>
            </a:r>
            <a:r>
              <a:rPr lang="es-CO" dirty="0" smtClean="0"/>
              <a:t>Dios. </a:t>
            </a:r>
          </a:p>
          <a:p>
            <a:pPr marL="400050" lvl="1" indent="0">
              <a:buNone/>
            </a:pPr>
            <a:r>
              <a:rPr lang="es-CO" sz="3100" dirty="0" smtClean="0">
                <a:solidFill>
                  <a:srgbClr val="FF0000"/>
                </a:solidFill>
              </a:rPr>
              <a:t>Las ordenanzas de Dios no se deben considerar como una carga para su pueblo, sino como una bendición por que a través de ellas, podemos vislumbrar el carácter de Dios, que es un Dios de orden. </a:t>
            </a:r>
            <a:endParaRPr lang="es-CO" sz="3100" dirty="0">
              <a:solidFill>
                <a:srgbClr val="FF0000"/>
              </a:solidFill>
            </a:endParaRPr>
          </a:p>
        </p:txBody>
      </p:sp>
    </p:spTree>
    <p:extLst>
      <p:ext uri="{BB962C8B-B14F-4D97-AF65-F5344CB8AC3E}">
        <p14:creationId xmlns:p14="http://schemas.microsoft.com/office/powerpoint/2010/main" val="2945371291"/>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wipe(down)">
                                      <p:cBhvr>
                                        <p:cTn id="7" dur="500"/>
                                        <p:tgtEl>
                                          <p:spTgt spid="3">
                                            <p:txEl>
                                              <p:pRg st="3" end="3"/>
                                            </p:txEl>
                                          </p:spTgt>
                                        </p:tgtEl>
                                      </p:cBhvr>
                                    </p:animEffect>
                                  </p:childTnLst>
                                </p:cTn>
                              </p:par>
                              <p:par>
                                <p:cTn id="8" presetID="22" presetClass="entr" presetSubtype="4" fill="hold" nodeType="withEffect">
                                  <p:stCondLst>
                                    <p:cond delay="0"/>
                                  </p:stCondLst>
                                  <p:childTnLst>
                                    <p:set>
                                      <p:cBhvr>
                                        <p:cTn id="9" dur="1" fill="hold">
                                          <p:stCondLst>
                                            <p:cond delay="0"/>
                                          </p:stCondLst>
                                        </p:cTn>
                                        <p:tgtEl>
                                          <p:spTgt spid="3">
                                            <p:txEl>
                                              <p:pRg st="4" end="4"/>
                                            </p:txEl>
                                          </p:spTgt>
                                        </p:tgtEl>
                                        <p:attrNameLst>
                                          <p:attrName>style.visibility</p:attrName>
                                        </p:attrNameLst>
                                      </p:cBhvr>
                                      <p:to>
                                        <p:strVal val="visible"/>
                                      </p:to>
                                    </p:set>
                                    <p:animEffect transition="in" filter="wipe(down)">
                                      <p:cBhvr>
                                        <p:cTn id="10" dur="500"/>
                                        <p:tgtEl>
                                          <p:spTgt spid="3">
                                            <p:txEl>
                                              <p:pRg st="4" end="4"/>
                                            </p:txEl>
                                          </p:spTgt>
                                        </p:tgtEl>
                                      </p:cBhvr>
                                    </p:animEffect>
                                  </p:childTnLst>
                                </p:cTn>
                              </p:par>
                              <p:par>
                                <p:cTn id="11" presetID="22" presetClass="entr" presetSubtype="4" fill="hold" nodeType="withEffect">
                                  <p:stCondLst>
                                    <p:cond delay="0"/>
                                  </p:stCondLst>
                                  <p:childTnLst>
                                    <p:set>
                                      <p:cBhvr>
                                        <p:cTn id="12" dur="1" fill="hold">
                                          <p:stCondLst>
                                            <p:cond delay="0"/>
                                          </p:stCondLst>
                                        </p:cTn>
                                        <p:tgtEl>
                                          <p:spTgt spid="3">
                                            <p:txEl>
                                              <p:pRg st="5" end="5"/>
                                            </p:txEl>
                                          </p:spTgt>
                                        </p:tgtEl>
                                        <p:attrNameLst>
                                          <p:attrName>style.visibility</p:attrName>
                                        </p:attrNameLst>
                                      </p:cBhvr>
                                      <p:to>
                                        <p:strVal val="visible"/>
                                      </p:to>
                                    </p:set>
                                    <p:animEffect transition="in" filter="wipe(down)">
                                      <p:cBhvr>
                                        <p:cTn id="13" dur="500"/>
                                        <p:tgtEl>
                                          <p:spTgt spid="3">
                                            <p:txEl>
                                              <p:pRg st="5" end="5"/>
                                            </p:txEl>
                                          </p:spTgt>
                                        </p:tgtEl>
                                      </p:cBhvr>
                                    </p:animEffect>
                                  </p:childTnLst>
                                </p:cTn>
                              </p:par>
                              <p:par>
                                <p:cTn id="14" presetID="22" presetClass="entr" presetSubtype="4" fill="hold" nodeType="withEffect">
                                  <p:stCondLst>
                                    <p:cond delay="0"/>
                                  </p:stCondLst>
                                  <p:childTnLst>
                                    <p:set>
                                      <p:cBhvr>
                                        <p:cTn id="15" dur="1" fill="hold">
                                          <p:stCondLst>
                                            <p:cond delay="0"/>
                                          </p:stCondLst>
                                        </p:cTn>
                                        <p:tgtEl>
                                          <p:spTgt spid="3">
                                            <p:txEl>
                                              <p:pRg st="6" end="6"/>
                                            </p:txEl>
                                          </p:spTgt>
                                        </p:tgtEl>
                                        <p:attrNameLst>
                                          <p:attrName>style.visibility</p:attrName>
                                        </p:attrNameLst>
                                      </p:cBhvr>
                                      <p:to>
                                        <p:strVal val="visible"/>
                                      </p:to>
                                    </p:set>
                                    <p:animEffect transition="in" filter="wipe(down)">
                                      <p:cBhvr>
                                        <p:cTn id="16" dur="500"/>
                                        <p:tgtEl>
                                          <p:spTgt spid="3">
                                            <p:txEl>
                                              <p:pRg st="6" end="6"/>
                                            </p:txEl>
                                          </p:spTgt>
                                        </p:tgtEl>
                                      </p:cBhvr>
                                    </p:animEffect>
                                  </p:childTnLst>
                                </p:cTn>
                              </p:par>
                              <p:par>
                                <p:cTn id="17" presetID="22" presetClass="entr" presetSubtype="4" fill="hold" nodeType="withEffect">
                                  <p:stCondLst>
                                    <p:cond delay="0"/>
                                  </p:stCondLst>
                                  <p:childTnLst>
                                    <p:set>
                                      <p:cBhvr>
                                        <p:cTn id="18" dur="1" fill="hold">
                                          <p:stCondLst>
                                            <p:cond delay="0"/>
                                          </p:stCondLst>
                                        </p:cTn>
                                        <p:tgtEl>
                                          <p:spTgt spid="3">
                                            <p:txEl>
                                              <p:pRg st="7" end="7"/>
                                            </p:txEl>
                                          </p:spTgt>
                                        </p:tgtEl>
                                        <p:attrNameLst>
                                          <p:attrName>style.visibility</p:attrName>
                                        </p:attrNameLst>
                                      </p:cBhvr>
                                      <p:to>
                                        <p:strVal val="visible"/>
                                      </p:to>
                                    </p:set>
                                    <p:animEffect transition="in" filter="wipe(down)">
                                      <p:cBhvr>
                                        <p:cTn id="19" dur="500"/>
                                        <p:tgtEl>
                                          <p:spTgt spid="3">
                                            <p:txEl>
                                              <p:pRg st="7" end="7"/>
                                            </p:txEl>
                                          </p:spTgt>
                                        </p:tgtEl>
                                      </p:cBhvr>
                                    </p:animEffect>
                                  </p:childTnLst>
                                </p:cTn>
                              </p:par>
                              <p:par>
                                <p:cTn id="20" presetID="22" presetClass="entr" presetSubtype="4" fill="hold" nodeType="withEffect">
                                  <p:stCondLst>
                                    <p:cond delay="0"/>
                                  </p:stCondLst>
                                  <p:childTnLst>
                                    <p:set>
                                      <p:cBhvr>
                                        <p:cTn id="21" dur="1" fill="hold">
                                          <p:stCondLst>
                                            <p:cond delay="0"/>
                                          </p:stCondLst>
                                        </p:cTn>
                                        <p:tgtEl>
                                          <p:spTgt spid="3">
                                            <p:txEl>
                                              <p:pRg st="8" end="8"/>
                                            </p:txEl>
                                          </p:spTgt>
                                        </p:tgtEl>
                                        <p:attrNameLst>
                                          <p:attrName>style.visibility</p:attrName>
                                        </p:attrNameLst>
                                      </p:cBhvr>
                                      <p:to>
                                        <p:strVal val="visible"/>
                                      </p:to>
                                    </p:set>
                                    <p:animEffect transition="in" filter="wipe(down)">
                                      <p:cBhvr>
                                        <p:cTn id="22" dur="500"/>
                                        <p:tgtEl>
                                          <p:spTgt spid="3">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79512" y="260648"/>
            <a:ext cx="8712968" cy="6480720"/>
          </a:xfrm>
          <a:solidFill>
            <a:schemeClr val="bg2">
              <a:lumMod val="90000"/>
            </a:schemeClr>
          </a:solidFill>
          <a:scene3d>
            <a:camera prst="orthographicFront"/>
            <a:lightRig rig="threePt" dir="t"/>
          </a:scene3d>
          <a:sp3d>
            <a:bevelT prst="relaxedInset"/>
          </a:sp3d>
        </p:spPr>
        <p:txBody>
          <a:bodyPr>
            <a:normAutofit fontScale="77500" lnSpcReduction="20000"/>
          </a:bodyPr>
          <a:lstStyle/>
          <a:p>
            <a:pPr marL="0" indent="0">
              <a:buNone/>
            </a:pPr>
            <a:r>
              <a:rPr lang="es-CO" sz="4000" b="1" u="sng" dirty="0"/>
              <a:t>Ezequiel </a:t>
            </a:r>
            <a:r>
              <a:rPr lang="es-CO" sz="4000" b="1" u="sng" dirty="0" smtClean="0"/>
              <a:t>11.20</a:t>
            </a:r>
            <a:r>
              <a:rPr lang="es-CO" dirty="0" smtClean="0"/>
              <a:t>.</a:t>
            </a:r>
          </a:p>
          <a:p>
            <a:pPr marL="0" indent="0">
              <a:buNone/>
            </a:pPr>
            <a:r>
              <a:rPr lang="es-CO" dirty="0" smtClean="0"/>
              <a:t>  «</a:t>
            </a:r>
            <a:r>
              <a:rPr lang="es-CO" dirty="0" smtClean="0">
                <a:latin typeface="Agency FB" pitchFamily="34" charset="0"/>
              </a:rPr>
              <a:t>para </a:t>
            </a:r>
            <a:r>
              <a:rPr lang="es-CO" dirty="0">
                <a:latin typeface="Agency FB" pitchFamily="34" charset="0"/>
              </a:rPr>
              <a:t>que anden en mis ordenanzas, y guarden mis juicios y los cumplan, y me sean por pueblo, y yo sea a ellos por </a:t>
            </a:r>
            <a:r>
              <a:rPr lang="es-CO" dirty="0" smtClean="0">
                <a:latin typeface="Agency FB" pitchFamily="34" charset="0"/>
              </a:rPr>
              <a:t>Dios</a:t>
            </a:r>
            <a:r>
              <a:rPr lang="es-CO" dirty="0" smtClean="0"/>
              <a:t>».</a:t>
            </a:r>
          </a:p>
          <a:p>
            <a:pPr marL="400050" lvl="1" indent="0">
              <a:buNone/>
            </a:pPr>
            <a:r>
              <a:rPr lang="es-CO" dirty="0">
                <a:solidFill>
                  <a:srgbClr val="FF0000"/>
                </a:solidFill>
              </a:rPr>
              <a:t>Sólo quienes tengan un corazón renovado por la gracia divina podrán guardar la ley de Dios</a:t>
            </a:r>
            <a:r>
              <a:rPr lang="es-CO" dirty="0"/>
              <a:t>, porque “</a:t>
            </a:r>
            <a:r>
              <a:rPr lang="es-CO" dirty="0">
                <a:latin typeface="Agency FB" pitchFamily="34" charset="0"/>
              </a:rPr>
              <a:t>la mente carnal... no se sujeta a la ley de Dios, ni tampoco puede</a:t>
            </a:r>
            <a:r>
              <a:rPr lang="es-CO" dirty="0"/>
              <a:t>” (</a:t>
            </a:r>
            <a:r>
              <a:rPr lang="es-CO" b="1" u="sng" dirty="0" smtClean="0"/>
              <a:t>Rom.8:7</a:t>
            </a:r>
            <a:r>
              <a:rPr lang="es-CO" dirty="0">
                <a:solidFill>
                  <a:srgbClr val="FF0000"/>
                </a:solidFill>
              </a:rPr>
              <a:t>). La promesa de un poder que, por medio del Espíritu Santo, capacitaría al hombre para obedecer a Dios fue una parte esencial del pacto eterno de Dios con el hombre</a:t>
            </a:r>
            <a:r>
              <a:rPr lang="es-CO" dirty="0"/>
              <a:t>. </a:t>
            </a:r>
            <a:r>
              <a:rPr lang="es-CO" dirty="0" smtClean="0"/>
              <a:t>(</a:t>
            </a:r>
            <a:r>
              <a:rPr lang="es-CO" b="1" u="sng" dirty="0" smtClean="0"/>
              <a:t>ver Eze.36:27</a:t>
            </a:r>
            <a:r>
              <a:rPr lang="es-CO" dirty="0" smtClean="0"/>
              <a:t>).</a:t>
            </a:r>
          </a:p>
          <a:p>
            <a:pPr marL="400050" lvl="1" indent="0">
              <a:buNone/>
            </a:pPr>
            <a:r>
              <a:rPr lang="es-CO" dirty="0" smtClean="0"/>
              <a:t>Israel </a:t>
            </a:r>
            <a:r>
              <a:rPr lang="es-CO" dirty="0"/>
              <a:t>no había comprendido esto. Los hombres creían que la salvación se podía obtener mediante sus propios esfuerzos. Se negaban a someterse a “</a:t>
            </a:r>
            <a:r>
              <a:rPr lang="es-CO" dirty="0">
                <a:latin typeface="Agency FB" pitchFamily="34" charset="0"/>
              </a:rPr>
              <a:t>la justicia de Dios</a:t>
            </a:r>
            <a:r>
              <a:rPr lang="es-CO" dirty="0"/>
              <a:t>” (</a:t>
            </a:r>
            <a:r>
              <a:rPr lang="es-CO" b="1" u="sng" dirty="0" smtClean="0"/>
              <a:t>Rom.10:3</a:t>
            </a:r>
            <a:r>
              <a:rPr lang="es-CO" dirty="0"/>
              <a:t>). No veían la necesidad de un Salvador, ni de la conversión. Rechazaron por completo la única experiencia que los capacitaría para guardar la ley divina. </a:t>
            </a:r>
            <a:endParaRPr lang="es-CO" dirty="0" smtClean="0"/>
          </a:p>
          <a:p>
            <a:pPr marL="0" indent="0">
              <a:buNone/>
            </a:pPr>
            <a:r>
              <a:rPr lang="es-CO" dirty="0"/>
              <a:t>Las promesas de Dios son condicionales. Sin embargo, lo que Dios no pudo realizar por medio de la simiente literal de Israel, </a:t>
            </a:r>
            <a:r>
              <a:rPr lang="es-CO" dirty="0" smtClean="0"/>
              <a:t>(nacidos de Abrahán, </a:t>
            </a:r>
            <a:r>
              <a:rPr lang="es-CO" b="1" u="sng" dirty="0" smtClean="0"/>
              <a:t>ver Juan 8:39</a:t>
            </a:r>
            <a:r>
              <a:rPr lang="es-CO" dirty="0" smtClean="0"/>
              <a:t>), lo </a:t>
            </a:r>
            <a:r>
              <a:rPr lang="es-CO" dirty="0"/>
              <a:t>cumplirá por medio de la simiente </a:t>
            </a:r>
            <a:r>
              <a:rPr lang="es-CO" dirty="0" smtClean="0"/>
              <a:t>espiritual (Cristo Jesús, </a:t>
            </a:r>
            <a:r>
              <a:rPr lang="es-CO" b="1" u="sng" dirty="0" smtClean="0"/>
              <a:t>ver Juan 1:11-13</a:t>
            </a:r>
            <a:r>
              <a:rPr lang="es-CO" dirty="0" smtClean="0"/>
              <a:t>). </a:t>
            </a:r>
            <a:r>
              <a:rPr lang="es-CO" dirty="0"/>
              <a:t>El cumplimiento final de esta gloriosa perspectiva se efectuará al fin </a:t>
            </a:r>
            <a:r>
              <a:rPr lang="es-CO" dirty="0" smtClean="0"/>
              <a:t>de los 6000 años de pecado (ver 1Tes.4:16,17), y culminará al finalizar el </a:t>
            </a:r>
            <a:r>
              <a:rPr lang="es-CO" dirty="0"/>
              <a:t>milenio </a:t>
            </a:r>
            <a:r>
              <a:rPr lang="es-CO" dirty="0" smtClean="0"/>
              <a:t>(</a:t>
            </a:r>
            <a:r>
              <a:rPr lang="es-CO" b="1" u="sng" dirty="0" smtClean="0"/>
              <a:t>Apoc. 21:3</a:t>
            </a:r>
            <a:r>
              <a:rPr lang="es-CO" dirty="0" smtClean="0"/>
              <a:t>). Ver CS 375 p 3 y 572, p 1, etc. etc. </a:t>
            </a:r>
          </a:p>
        </p:txBody>
      </p:sp>
    </p:spTree>
    <p:extLst>
      <p:ext uri="{BB962C8B-B14F-4D97-AF65-F5344CB8AC3E}">
        <p14:creationId xmlns:p14="http://schemas.microsoft.com/office/powerpoint/2010/main" val="2853300369"/>
      </p:ext>
    </p:extLst>
  </p:cSld>
  <p:clrMapOvr>
    <a:masterClrMapping/>
  </p:clrMapOvr>
  <mc:AlternateContent xmlns:mc="http://schemas.openxmlformats.org/markup-compatibility/2006">
    <mc:Choice xmlns:p14="http://schemas.microsoft.com/office/powerpoint/2010/main" Requires="p14">
      <p:transition spd="slow" p14:dur="2000">
        <p14:ferris dir="l"/>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4" end="4"/>
                                            </p:txEl>
                                          </p:spTgt>
                                        </p:tgtEl>
                                        <p:attrNameLst>
                                          <p:attrName>style.visibility</p:attrName>
                                        </p:attrNameLst>
                                      </p:cBhvr>
                                      <p:to>
                                        <p:strVal val="visible"/>
                                      </p:to>
                                    </p:set>
                                    <p:animEffect transition="in" filter="barn(inVertical)">
                                      <p:cBhvr>
                                        <p:cTn id="7"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95536" y="188640"/>
            <a:ext cx="8496944" cy="6480720"/>
          </a:xfrm>
          <a:solidFill>
            <a:schemeClr val="accent1">
              <a:lumMod val="20000"/>
              <a:lumOff val="80000"/>
            </a:schemeClr>
          </a:solidFill>
          <a:scene3d>
            <a:camera prst="orthographicFront"/>
            <a:lightRig rig="threePt" dir="t"/>
          </a:scene3d>
          <a:sp3d>
            <a:bevelT prst="relaxedInset"/>
          </a:sp3d>
        </p:spPr>
        <p:txBody>
          <a:bodyPr>
            <a:normAutofit fontScale="77500" lnSpcReduction="20000"/>
          </a:bodyPr>
          <a:lstStyle/>
          <a:p>
            <a:pPr marL="0" indent="0">
              <a:buNone/>
            </a:pPr>
            <a:r>
              <a:rPr lang="es-CO" sz="3400" b="1" u="sng" dirty="0"/>
              <a:t>Hechos </a:t>
            </a:r>
            <a:r>
              <a:rPr lang="es-CO" sz="3400" b="1" u="sng" dirty="0" smtClean="0"/>
              <a:t>16.4</a:t>
            </a:r>
            <a:r>
              <a:rPr lang="es-CO" dirty="0" smtClean="0"/>
              <a:t>. </a:t>
            </a:r>
          </a:p>
          <a:p>
            <a:pPr marL="0" indent="0">
              <a:buNone/>
            </a:pPr>
            <a:r>
              <a:rPr lang="es-CO" dirty="0" smtClean="0"/>
              <a:t>«</a:t>
            </a:r>
            <a:r>
              <a:rPr lang="es-CO" dirty="0" smtClean="0">
                <a:latin typeface="Agency FB" pitchFamily="34" charset="0"/>
              </a:rPr>
              <a:t>Y </a:t>
            </a:r>
            <a:r>
              <a:rPr lang="es-CO" dirty="0">
                <a:latin typeface="Agency FB" pitchFamily="34" charset="0"/>
              </a:rPr>
              <a:t>cuando pasaban por las ciudades, les daban que guardasen los decretos que habían sido determinados por los apóstoles y los ancianos que estaban en </a:t>
            </a:r>
            <a:r>
              <a:rPr lang="es-CO" dirty="0" smtClean="0">
                <a:latin typeface="Agency FB" pitchFamily="34" charset="0"/>
              </a:rPr>
              <a:t>Jerusalén</a:t>
            </a:r>
            <a:r>
              <a:rPr lang="es-CO" dirty="0" smtClean="0"/>
              <a:t>».</a:t>
            </a:r>
          </a:p>
          <a:p>
            <a:pPr marL="400050" lvl="1" indent="0">
              <a:buNone/>
            </a:pPr>
            <a:r>
              <a:rPr lang="es-CO" sz="3400" dirty="0"/>
              <a:t>En las iglesias que Pablo antes había fundado </a:t>
            </a:r>
            <a:r>
              <a:rPr lang="es-CO" sz="3400" dirty="0" smtClean="0"/>
              <a:t>se </a:t>
            </a:r>
            <a:r>
              <a:rPr lang="es-CO" sz="3400" dirty="0"/>
              <a:t>entregaron copias de esta “epístola” (</a:t>
            </a:r>
            <a:r>
              <a:rPr lang="es-CO" sz="3400" b="1" u="sng" dirty="0" smtClean="0"/>
              <a:t>Act.15:30</a:t>
            </a:r>
            <a:r>
              <a:rPr lang="es-CO" sz="3400" dirty="0"/>
              <a:t>) o sencillamente se explicó el contenido del pronunciamiento del concilio. </a:t>
            </a:r>
            <a:r>
              <a:rPr lang="es-CO" sz="3400" dirty="0" smtClean="0"/>
              <a:t>(</a:t>
            </a:r>
            <a:r>
              <a:rPr lang="es-CO" sz="3400" b="1" u="sng" dirty="0" smtClean="0"/>
              <a:t>ver Hech.15:19-21, 23</a:t>
            </a:r>
            <a:r>
              <a:rPr lang="es-CO" sz="3400" dirty="0" smtClean="0"/>
              <a:t>).</a:t>
            </a:r>
          </a:p>
          <a:p>
            <a:pPr marL="400050" lvl="1" indent="0">
              <a:buNone/>
            </a:pPr>
            <a:endParaRPr lang="es-CO" sz="3000" dirty="0" smtClean="0">
              <a:solidFill>
                <a:srgbClr val="FF0000"/>
              </a:solidFill>
            </a:endParaRPr>
          </a:p>
          <a:p>
            <a:pPr marL="400050" lvl="1" indent="0">
              <a:buNone/>
            </a:pPr>
            <a:r>
              <a:rPr lang="es-CO" sz="3000" dirty="0" smtClean="0">
                <a:solidFill>
                  <a:srgbClr val="FF0000"/>
                </a:solidFill>
              </a:rPr>
              <a:t>Los </a:t>
            </a:r>
            <a:r>
              <a:rPr lang="es-CO" sz="3000" dirty="0">
                <a:solidFill>
                  <a:srgbClr val="FF0000"/>
                </a:solidFill>
              </a:rPr>
              <a:t>apóstoles redactaron esas “decisiones” para los cristianos de origen gentil con el fin de que se guiaran por ellas y las observaran.  No contenían nada que los cristianos de origen judío se sintieran inclinados a no prestar atención, y la libertad que se concedía era específicamente para los gentiles.  Estas “decisiones” debían ser para los gentiles un estatuto en el cual podían basarse en el caso de una disputa con los judaizantes.  Estas mismas “decisiones” también pueden haber ayudado a muchos gentiles para que se decidieran a entrar en la iglesia cristiana, sabiendo que no se les obligaría a llevar una pesada carga de ceremonias. </a:t>
            </a:r>
            <a:r>
              <a:rPr lang="es-CO" sz="3000" dirty="0"/>
              <a:t/>
            </a:r>
            <a:br>
              <a:rPr lang="es-CO" sz="3000" dirty="0"/>
            </a:br>
            <a:endParaRPr lang="es-CO" sz="3000" dirty="0"/>
          </a:p>
          <a:p>
            <a:endParaRPr lang="es-CO" dirty="0"/>
          </a:p>
        </p:txBody>
      </p:sp>
    </p:spTree>
    <p:extLst>
      <p:ext uri="{BB962C8B-B14F-4D97-AF65-F5344CB8AC3E}">
        <p14:creationId xmlns:p14="http://schemas.microsoft.com/office/powerpoint/2010/main" val="2090298662"/>
      </p:ext>
    </p:extLst>
  </p:cSld>
  <p:clrMapOvr>
    <a:masterClrMapping/>
  </p:clrMapOvr>
  <mc:AlternateContent xmlns:mc="http://schemas.openxmlformats.org/markup-compatibility/2006">
    <mc:Choice xmlns:p14="http://schemas.microsoft.com/office/powerpoint/2010/main" Requires="p14">
      <p:transition spd="slow" p14:dur="1600">
        <p14:prism isContent="1" isInverted="1"/>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4" end="4"/>
                                            </p:txEl>
                                          </p:spTgt>
                                        </p:tgtEl>
                                        <p:attrNameLst>
                                          <p:attrName>style.visibility</p:attrName>
                                        </p:attrNameLst>
                                      </p:cBhvr>
                                      <p:to>
                                        <p:strVal val="visible"/>
                                      </p:to>
                                    </p:set>
                                    <p:animEffect transition="in" filter="barn(inVertical)">
                                      <p:cBhvr>
                                        <p:cTn id="7"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95536" y="404664"/>
            <a:ext cx="8229600" cy="6225555"/>
          </a:xfrm>
          <a:solidFill>
            <a:schemeClr val="accent3">
              <a:lumMod val="40000"/>
              <a:lumOff val="60000"/>
            </a:schemeClr>
          </a:solidFill>
          <a:scene3d>
            <a:camera prst="orthographicFront"/>
            <a:lightRig rig="threePt" dir="t"/>
          </a:scene3d>
          <a:sp3d>
            <a:bevelT w="114300" prst="hardEdge"/>
          </a:sp3d>
        </p:spPr>
        <p:txBody>
          <a:bodyPr>
            <a:normAutofit fontScale="92500" lnSpcReduction="10000"/>
          </a:bodyPr>
          <a:lstStyle/>
          <a:p>
            <a:pPr marL="0" indent="0">
              <a:buNone/>
            </a:pPr>
            <a:r>
              <a:rPr lang="es-CO" sz="3800" b="1" u="sng" dirty="0"/>
              <a:t>Efesios </a:t>
            </a:r>
            <a:r>
              <a:rPr lang="es-CO" sz="3800" b="1" u="sng" dirty="0" smtClean="0"/>
              <a:t>2.15</a:t>
            </a:r>
            <a:r>
              <a:rPr lang="es-CO" dirty="0" smtClean="0"/>
              <a:t>. </a:t>
            </a:r>
          </a:p>
          <a:p>
            <a:pPr marL="0" indent="0">
              <a:buNone/>
            </a:pPr>
            <a:r>
              <a:rPr lang="es-CO" sz="3000" dirty="0" smtClean="0"/>
              <a:t>«</a:t>
            </a:r>
            <a:r>
              <a:rPr lang="es-CO" sz="3000" dirty="0" smtClean="0">
                <a:latin typeface="Agency FB" pitchFamily="34" charset="0"/>
              </a:rPr>
              <a:t>deshaciendo </a:t>
            </a:r>
            <a:r>
              <a:rPr lang="es-CO" sz="3000" dirty="0">
                <a:latin typeface="Agency FB" pitchFamily="34" charset="0"/>
              </a:rPr>
              <a:t>en su carne las enemistades, [que eran] la ley de los mandamientos en orden a ritos, para edificar en sí mismo los dos en un nuevo hombre, haciendo la </a:t>
            </a:r>
            <a:r>
              <a:rPr lang="es-CO" sz="3000" dirty="0" smtClean="0">
                <a:latin typeface="Agency FB" pitchFamily="34" charset="0"/>
              </a:rPr>
              <a:t>paz</a:t>
            </a:r>
            <a:r>
              <a:rPr lang="es-CO" sz="3000" dirty="0" smtClean="0"/>
              <a:t>»</a:t>
            </a:r>
          </a:p>
          <a:p>
            <a:pPr marL="400050" lvl="1" indent="0">
              <a:buNone/>
            </a:pPr>
            <a:endParaRPr lang="es-CO" sz="2600" dirty="0" smtClean="0"/>
          </a:p>
          <a:p>
            <a:pPr marL="400050" lvl="1" indent="0">
              <a:buNone/>
            </a:pPr>
            <a:r>
              <a:rPr lang="es-CO" sz="2600" dirty="0" smtClean="0"/>
              <a:t>Dios </a:t>
            </a:r>
            <a:r>
              <a:rPr lang="es-CO" sz="2600" dirty="0"/>
              <a:t>había confiado a los judíos “la palabra” divina (</a:t>
            </a:r>
            <a:r>
              <a:rPr lang="es-CO" sz="2600" b="1" u="sng" dirty="0" smtClean="0"/>
              <a:t>Rom.3:2</a:t>
            </a:r>
            <a:r>
              <a:rPr lang="es-CO" sz="2600" dirty="0"/>
              <a:t>).  </a:t>
            </a:r>
            <a:r>
              <a:rPr lang="es-CO" sz="2600" dirty="0">
                <a:solidFill>
                  <a:srgbClr val="FF0000"/>
                </a:solidFill>
              </a:rPr>
              <a:t>Ellos eran los representantes oficiales ante el mundo de la verdadera religión</a:t>
            </a:r>
            <a:r>
              <a:rPr lang="es-CO" sz="2600" dirty="0"/>
              <a:t>.  No fue sino hasta la fundación de la iglesia cristiana que hubo otro pueblo al cual Dios pudo usar para que instruyera a los que buscaban salvación</a:t>
            </a:r>
            <a:r>
              <a:rPr lang="es-CO" sz="2600" dirty="0" smtClean="0"/>
              <a:t>.</a:t>
            </a:r>
          </a:p>
          <a:p>
            <a:endParaRPr lang="es-CO" sz="3000" dirty="0" smtClean="0"/>
          </a:p>
          <a:p>
            <a:r>
              <a:rPr lang="es-CO" sz="3000" dirty="0" smtClean="0"/>
              <a:t>Cuando </a:t>
            </a:r>
            <a:r>
              <a:rPr lang="es-CO" sz="3000" dirty="0"/>
              <a:t>los judíos rechazaron a Cristo les fue quitada su condición de representantes oficiales de la verdadera religión, </a:t>
            </a:r>
            <a:r>
              <a:rPr lang="es-CO" sz="3000" dirty="0">
                <a:solidFill>
                  <a:srgbClr val="FF0000"/>
                </a:solidFill>
              </a:rPr>
              <a:t>la cual le fue entregada a la iglesia cristiana</a:t>
            </a:r>
            <a:r>
              <a:rPr lang="es-CO" sz="3000" dirty="0"/>
              <a:t> (</a:t>
            </a:r>
            <a:r>
              <a:rPr lang="es-CO" sz="3000" b="1" u="sng" dirty="0"/>
              <a:t>ver </a:t>
            </a:r>
            <a:r>
              <a:rPr lang="es-CO" sz="3000" b="1" u="sng" dirty="0" smtClean="0"/>
              <a:t>Mat.21:43</a:t>
            </a:r>
            <a:r>
              <a:rPr lang="es-CO" sz="3000" dirty="0"/>
              <a:t>).</a:t>
            </a:r>
          </a:p>
        </p:txBody>
      </p:sp>
    </p:spTree>
    <p:extLst>
      <p:ext uri="{BB962C8B-B14F-4D97-AF65-F5344CB8AC3E}">
        <p14:creationId xmlns:p14="http://schemas.microsoft.com/office/powerpoint/2010/main" val="2550544224"/>
      </p:ext>
    </p:extLst>
  </p:cSld>
  <p:clrMapOvr>
    <a:masterClrMapping/>
  </p:clrMapOvr>
  <mc:AlternateContent xmlns:mc="http://schemas.openxmlformats.org/markup-compatibility/2006">
    <mc:Choice xmlns:p14="http://schemas.microsoft.com/office/powerpoint/2010/main" Requires="p14">
      <p:transition spd="slow" p14:dur="1200">
        <p14:flip dir="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barn(inVertical)">
                                      <p:cBhvr>
                                        <p:cTn id="7" dur="500"/>
                                        <p:tgtEl>
                                          <p:spTgt spid="3">
                                            <p:txEl>
                                              <p:pRg st="3" end="3"/>
                                            </p:txEl>
                                          </p:spTgt>
                                        </p:tgtEl>
                                      </p:cBhvr>
                                    </p:animEffect>
                                  </p:childTnLst>
                                </p:cTn>
                              </p:par>
                              <p:par>
                                <p:cTn id="8" presetID="16" presetClass="entr" presetSubtype="21" fill="hold" nodeType="withEffect">
                                  <p:stCondLst>
                                    <p:cond delay="0"/>
                                  </p:stCondLst>
                                  <p:childTnLst>
                                    <p:set>
                                      <p:cBhvr>
                                        <p:cTn id="9" dur="1" fill="hold">
                                          <p:stCondLst>
                                            <p:cond delay="0"/>
                                          </p:stCondLst>
                                        </p:cTn>
                                        <p:tgtEl>
                                          <p:spTgt spid="3">
                                            <p:txEl>
                                              <p:pRg st="5" end="5"/>
                                            </p:txEl>
                                          </p:spTgt>
                                        </p:tgtEl>
                                        <p:attrNameLst>
                                          <p:attrName>style.visibility</p:attrName>
                                        </p:attrNameLst>
                                      </p:cBhvr>
                                      <p:to>
                                        <p:strVal val="visible"/>
                                      </p:to>
                                    </p:set>
                                    <p:animEffect transition="in" filter="barn(inVertical)">
                                      <p:cBhvr>
                                        <p:cTn id="10"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6120680"/>
          </a:xfrm>
          <a:solidFill>
            <a:schemeClr val="accent3">
              <a:lumMod val="40000"/>
              <a:lumOff val="60000"/>
            </a:schemeClr>
          </a:solidFill>
          <a:scene3d>
            <a:camera prst="orthographicFront"/>
            <a:lightRig rig="threePt" dir="t"/>
          </a:scene3d>
          <a:sp3d>
            <a:bevelT prst="relaxedInset"/>
          </a:sp3d>
        </p:spPr>
        <p:txBody>
          <a:bodyPr>
            <a:normAutofit fontScale="85000" lnSpcReduction="10000"/>
          </a:bodyPr>
          <a:lstStyle/>
          <a:p>
            <a:pPr marL="0" indent="0">
              <a:buNone/>
            </a:pPr>
            <a:r>
              <a:rPr lang="es-CO" sz="3500" b="1" u="sng" dirty="0"/>
              <a:t>Hebreos </a:t>
            </a:r>
            <a:r>
              <a:rPr lang="es-CO" sz="3500" b="1" u="sng" dirty="0" smtClean="0"/>
              <a:t>9.1.</a:t>
            </a:r>
          </a:p>
          <a:p>
            <a:pPr marL="0" indent="0">
              <a:buNone/>
            </a:pPr>
            <a:r>
              <a:rPr lang="es-CO" dirty="0"/>
              <a:t> </a:t>
            </a:r>
            <a:r>
              <a:rPr lang="es-CO" dirty="0" smtClean="0"/>
              <a:t>»</a:t>
            </a:r>
            <a:r>
              <a:rPr lang="es-CO" dirty="0" smtClean="0">
                <a:latin typeface="Agency FB" pitchFamily="34" charset="0"/>
              </a:rPr>
              <a:t>Ahora </a:t>
            </a:r>
            <a:r>
              <a:rPr lang="es-CO" dirty="0">
                <a:latin typeface="Agency FB" pitchFamily="34" charset="0"/>
              </a:rPr>
              <a:t>bien, aun el primer pacto tenía </a:t>
            </a:r>
            <a:r>
              <a:rPr lang="es-CO" u="sng" dirty="0">
                <a:latin typeface="Agency FB" pitchFamily="34" charset="0"/>
              </a:rPr>
              <a:t>ordenanzas</a:t>
            </a:r>
            <a:r>
              <a:rPr lang="es-CO" dirty="0">
                <a:latin typeface="Agency FB" pitchFamily="34" charset="0"/>
              </a:rPr>
              <a:t> de culto y un santuario </a:t>
            </a:r>
            <a:r>
              <a:rPr lang="es-CO" dirty="0" smtClean="0">
                <a:latin typeface="Agency FB" pitchFamily="34" charset="0"/>
              </a:rPr>
              <a:t>terrena</a:t>
            </a:r>
            <a:r>
              <a:rPr lang="es-CO" dirty="0" smtClean="0"/>
              <a:t>».</a:t>
            </a:r>
          </a:p>
          <a:p>
            <a:pPr marL="400050" lvl="1" indent="0">
              <a:buNone/>
            </a:pPr>
            <a:r>
              <a:rPr lang="es-CO" dirty="0" smtClean="0"/>
              <a:t>”</a:t>
            </a:r>
            <a:r>
              <a:rPr lang="es-CO" dirty="0"/>
              <a:t>También tenía” (VM).  Si el primer pacto también tenía </a:t>
            </a:r>
            <a:r>
              <a:rPr lang="es-CO" u="sng" dirty="0"/>
              <a:t>ordenanzas</a:t>
            </a:r>
            <a:r>
              <a:rPr lang="es-CO" dirty="0"/>
              <a:t>, quiere decir que el nuevo pacto las tiene. </a:t>
            </a:r>
            <a:r>
              <a:rPr lang="es-CO" dirty="0" smtClean="0">
                <a:solidFill>
                  <a:srgbClr val="FF0000"/>
                </a:solidFill>
              </a:rPr>
              <a:t>El Santuario terrenal cada año el sacerdote entraba al santísimo, pero en el Santuario celestial, no fue sino hasta 1844 cuando Cristo pasó del lugar Santo al lugar Santísimo.</a:t>
            </a:r>
            <a:r>
              <a:rPr lang="es-CO" dirty="0" smtClean="0"/>
              <a:t> Dios tiene reglamentos, por que es un Dios de orden.</a:t>
            </a:r>
          </a:p>
          <a:p>
            <a:pPr marL="0" indent="0">
              <a:buNone/>
            </a:pPr>
            <a:endParaRPr lang="es-CO" sz="3500" b="1" u="sng" dirty="0" smtClean="0"/>
          </a:p>
          <a:p>
            <a:pPr marL="0" indent="0">
              <a:buNone/>
            </a:pPr>
            <a:r>
              <a:rPr lang="es-CO" sz="3500" b="1" u="sng" dirty="0" smtClean="0"/>
              <a:t>Hebreos 9.10</a:t>
            </a:r>
            <a:r>
              <a:rPr lang="es-CO" dirty="0" smtClean="0"/>
              <a:t>. </a:t>
            </a:r>
          </a:p>
          <a:p>
            <a:pPr marL="0" indent="0">
              <a:buNone/>
            </a:pPr>
            <a:r>
              <a:rPr lang="es-CO" dirty="0" smtClean="0"/>
              <a:t> «</a:t>
            </a:r>
            <a:r>
              <a:rPr lang="es-CO" dirty="0" smtClean="0">
                <a:latin typeface="Agency FB" pitchFamily="34" charset="0"/>
              </a:rPr>
              <a:t>sino </a:t>
            </a:r>
            <a:r>
              <a:rPr lang="es-CO" dirty="0">
                <a:latin typeface="Agency FB" pitchFamily="34" charset="0"/>
              </a:rPr>
              <a:t>en viandas y en bebidas, y en diversos lavamientos, y </a:t>
            </a:r>
            <a:r>
              <a:rPr lang="es-CO" u="sng" dirty="0">
                <a:latin typeface="Agency FB" pitchFamily="34" charset="0"/>
              </a:rPr>
              <a:t>ordenanzas</a:t>
            </a:r>
            <a:r>
              <a:rPr lang="es-CO" dirty="0">
                <a:latin typeface="Agency FB" pitchFamily="34" charset="0"/>
              </a:rPr>
              <a:t> de la carne impuestas hasta el tiempo de la </a:t>
            </a:r>
            <a:r>
              <a:rPr lang="es-CO" dirty="0" smtClean="0">
                <a:latin typeface="Agency FB" pitchFamily="34" charset="0"/>
              </a:rPr>
              <a:t>corrección</a:t>
            </a:r>
            <a:r>
              <a:rPr lang="es-CO" dirty="0" smtClean="0"/>
              <a:t>». (hasta la muerte de Cristo).</a:t>
            </a:r>
            <a:r>
              <a:rPr lang="es-CO" dirty="0"/>
              <a:t/>
            </a:r>
            <a:br>
              <a:rPr lang="es-CO" dirty="0"/>
            </a:br>
            <a:endParaRPr lang="es-CO" dirty="0"/>
          </a:p>
        </p:txBody>
      </p:sp>
    </p:spTree>
    <p:extLst>
      <p:ext uri="{BB962C8B-B14F-4D97-AF65-F5344CB8AC3E}">
        <p14:creationId xmlns:p14="http://schemas.microsoft.com/office/powerpoint/2010/main" val="3887897258"/>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4" end="4"/>
                                            </p:txEl>
                                          </p:spTgt>
                                        </p:tgtEl>
                                        <p:attrNameLst>
                                          <p:attrName>style.visibility</p:attrName>
                                        </p:attrNameLst>
                                      </p:cBhvr>
                                      <p:to>
                                        <p:strVal val="visible"/>
                                      </p:to>
                                    </p:set>
                                    <p:animEffect transition="in" filter="wipe(down)">
                                      <p:cBhvr>
                                        <p:cTn id="7" dur="500"/>
                                        <p:tgtEl>
                                          <p:spTgt spid="3">
                                            <p:txEl>
                                              <p:pRg st="4" end="4"/>
                                            </p:txEl>
                                          </p:spTgt>
                                        </p:tgtEl>
                                      </p:cBhvr>
                                    </p:animEffect>
                                  </p:childTnLst>
                                </p:cTn>
                              </p:par>
                              <p:par>
                                <p:cTn id="8" presetID="22" presetClass="entr" presetSubtype="4" fill="hold" nodeType="withEffect">
                                  <p:stCondLst>
                                    <p:cond delay="0"/>
                                  </p:stCondLst>
                                  <p:childTnLst>
                                    <p:set>
                                      <p:cBhvr>
                                        <p:cTn id="9" dur="1" fill="hold">
                                          <p:stCondLst>
                                            <p:cond delay="0"/>
                                          </p:stCondLst>
                                        </p:cTn>
                                        <p:tgtEl>
                                          <p:spTgt spid="3">
                                            <p:txEl>
                                              <p:pRg st="5" end="5"/>
                                            </p:txEl>
                                          </p:spTgt>
                                        </p:tgtEl>
                                        <p:attrNameLst>
                                          <p:attrName>style.visibility</p:attrName>
                                        </p:attrNameLst>
                                      </p:cBhvr>
                                      <p:to>
                                        <p:strVal val="visible"/>
                                      </p:to>
                                    </p:set>
                                    <p:animEffect transition="in" filter="wipe(down)">
                                      <p:cBhvr>
                                        <p:cTn id="10"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6048672"/>
          </a:xfrm>
          <a:solidFill>
            <a:schemeClr val="accent3">
              <a:lumMod val="40000"/>
              <a:lumOff val="60000"/>
            </a:schemeClr>
          </a:solidFill>
          <a:scene3d>
            <a:camera prst="orthographicFront"/>
            <a:lightRig rig="threePt" dir="t"/>
          </a:scene3d>
          <a:sp3d>
            <a:bevelT w="165100" prst="coolSlant"/>
          </a:sp3d>
        </p:spPr>
        <p:txBody>
          <a:bodyPr>
            <a:normAutofit fontScale="92500" lnSpcReduction="10000"/>
          </a:bodyPr>
          <a:lstStyle/>
          <a:p>
            <a:pPr marL="0" indent="0">
              <a:buNone/>
            </a:pPr>
            <a:r>
              <a:rPr lang="es-CO" sz="3300" b="1" u="sng" dirty="0" smtClean="0"/>
              <a:t>2 Samuel </a:t>
            </a:r>
            <a:r>
              <a:rPr lang="es-CO" sz="3300" b="1" u="sng" dirty="0"/>
              <a:t>17.14</a:t>
            </a:r>
            <a:r>
              <a:rPr lang="es-CO" dirty="0"/>
              <a:t>. </a:t>
            </a:r>
            <a:endParaRPr lang="es-CO" dirty="0" smtClean="0"/>
          </a:p>
          <a:p>
            <a:pPr marL="0" indent="0">
              <a:buNone/>
            </a:pPr>
            <a:r>
              <a:rPr lang="es-CO" dirty="0" smtClean="0"/>
              <a:t>«</a:t>
            </a:r>
            <a:r>
              <a:rPr lang="es-CO" dirty="0" smtClean="0">
                <a:latin typeface="Agency FB" pitchFamily="34" charset="0"/>
              </a:rPr>
              <a:t>Entonces </a:t>
            </a:r>
            <a:r>
              <a:rPr lang="es-CO" dirty="0">
                <a:latin typeface="Agency FB" pitchFamily="34" charset="0"/>
              </a:rPr>
              <a:t>Absalón y todos los de Israel dijeron: "El consejo de Husai, el arquita, es mejor que el consejo de Ahitofel". </a:t>
            </a:r>
            <a:r>
              <a:rPr lang="es-CO" u="sng" dirty="0">
                <a:latin typeface="Agency FB" pitchFamily="34" charset="0"/>
              </a:rPr>
              <a:t>Ello porque </a:t>
            </a:r>
            <a:r>
              <a:rPr lang="es-CO" b="1" u="sng" dirty="0">
                <a:latin typeface="Agency FB" pitchFamily="34" charset="0"/>
              </a:rPr>
              <a:t>Jehová había </a:t>
            </a:r>
            <a:r>
              <a:rPr lang="es-CO" b="1" u="sng" dirty="0" smtClean="0">
                <a:latin typeface="Agency FB" pitchFamily="34" charset="0"/>
              </a:rPr>
              <a:t>ordenado </a:t>
            </a:r>
            <a:r>
              <a:rPr lang="es-CO" u="sng" dirty="0">
                <a:latin typeface="Agency FB" pitchFamily="34" charset="0"/>
              </a:rPr>
              <a:t>que el acertado consejo de Ahitofel se frustrara</a:t>
            </a:r>
            <a:r>
              <a:rPr lang="es-CO" dirty="0">
                <a:latin typeface="Agency FB" pitchFamily="34" charset="0"/>
              </a:rPr>
              <a:t>, para traer Jehová la ruina sobre </a:t>
            </a:r>
            <a:r>
              <a:rPr lang="es-CO" dirty="0" smtClean="0">
                <a:latin typeface="Agency FB" pitchFamily="34" charset="0"/>
              </a:rPr>
              <a:t>Absalón</a:t>
            </a:r>
            <a:r>
              <a:rPr lang="es-CO" dirty="0" smtClean="0"/>
              <a:t>».</a:t>
            </a:r>
          </a:p>
          <a:p>
            <a:pPr marL="400050" lvl="1" indent="0">
              <a:buNone/>
            </a:pPr>
            <a:endParaRPr lang="es-CO" dirty="0" smtClean="0"/>
          </a:p>
          <a:p>
            <a:pPr marL="400050" lvl="1" indent="0">
              <a:buNone/>
            </a:pPr>
            <a:r>
              <a:rPr lang="es-CO" dirty="0" smtClean="0">
                <a:solidFill>
                  <a:srgbClr val="FF0000"/>
                </a:solidFill>
              </a:rPr>
              <a:t>Lo </a:t>
            </a:r>
            <a:r>
              <a:rPr lang="es-CO" dirty="0">
                <a:solidFill>
                  <a:srgbClr val="FF0000"/>
                </a:solidFill>
              </a:rPr>
              <a:t>que proponía Husai fue bien calculado para halagar al rey, y éste no fue lento en expresar su aprobación completa.  Por supuesto, pronto seguiría el asentimiento de los que lo sostenían.  Un consejo se contraponía con el otro.  En esas circunstancias, fue una suerte que Husai hubiera hablado al final.  Así pudo dar la impresión de que Ahitofel era apresurado e impulsivo, aun egocéntrico y pérfido, y que no tenía en cuenta los derechos del nuevo rey de Israel. </a:t>
            </a:r>
          </a:p>
        </p:txBody>
      </p:sp>
    </p:spTree>
    <p:extLst>
      <p:ext uri="{BB962C8B-B14F-4D97-AF65-F5344CB8AC3E}">
        <p14:creationId xmlns:p14="http://schemas.microsoft.com/office/powerpoint/2010/main" val="941392873"/>
      </p:ext>
    </p:extLst>
  </p:cSld>
  <p:clrMapOvr>
    <a:masterClrMapping/>
  </p:clrMapOvr>
  <mc:AlternateContent xmlns:mc="http://schemas.openxmlformats.org/markup-compatibility/2006">
    <mc:Choice xmlns:p14="http://schemas.microsoft.com/office/powerpoint/2010/main" Requires="p14">
      <p:transition spd="slow" p14:dur="1100">
        <p14:switch dir="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 calcmode="lin" valueType="num">
                                      <p:cBhvr>
                                        <p:cTn id="7" dur="500" fill="hold"/>
                                        <p:tgtEl>
                                          <p:spTgt spid="3">
                                            <p:txEl>
                                              <p:pRg st="3" end="3"/>
                                            </p:txEl>
                                          </p:spTgt>
                                        </p:tgtEl>
                                        <p:attrNameLst>
                                          <p:attrName>ppt_w</p:attrName>
                                        </p:attrNameLst>
                                      </p:cBhvr>
                                      <p:tavLst>
                                        <p:tav tm="0">
                                          <p:val>
                                            <p:fltVal val="0"/>
                                          </p:val>
                                        </p:tav>
                                        <p:tav tm="100000">
                                          <p:val>
                                            <p:strVal val="#ppt_w"/>
                                          </p:val>
                                        </p:tav>
                                      </p:tavLst>
                                    </p:anim>
                                    <p:anim calcmode="lin" valueType="num">
                                      <p:cBhvr>
                                        <p:cTn id="8" dur="500" fill="hold"/>
                                        <p:tgtEl>
                                          <p:spTgt spid="3">
                                            <p:txEl>
                                              <p:pRg st="3" end="3"/>
                                            </p:txEl>
                                          </p:spTgt>
                                        </p:tgtEl>
                                        <p:attrNameLst>
                                          <p:attrName>ppt_h</p:attrName>
                                        </p:attrNameLst>
                                      </p:cBhvr>
                                      <p:tavLst>
                                        <p:tav tm="0">
                                          <p:val>
                                            <p:fltVal val="0"/>
                                          </p:val>
                                        </p:tav>
                                        <p:tav tm="100000">
                                          <p:val>
                                            <p:strVal val="#ppt_h"/>
                                          </p:val>
                                        </p:tav>
                                      </p:tavLst>
                                    </p:anim>
                                    <p:animEffect transition="in" filter="fade">
                                      <p:cBhvr>
                                        <p:cTn id="9"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6048672"/>
          </a:xfrm>
          <a:solidFill>
            <a:schemeClr val="accent3">
              <a:lumMod val="40000"/>
              <a:lumOff val="60000"/>
            </a:schemeClr>
          </a:solidFill>
          <a:scene3d>
            <a:camera prst="orthographicFront"/>
            <a:lightRig rig="threePt" dir="t"/>
          </a:scene3d>
          <a:sp3d>
            <a:bevelT prst="relaxedInset"/>
          </a:sp3d>
        </p:spPr>
        <p:txBody>
          <a:bodyPr>
            <a:normAutofit fontScale="85000" lnSpcReduction="20000"/>
          </a:bodyPr>
          <a:lstStyle/>
          <a:p>
            <a:pPr marL="0" indent="0">
              <a:buNone/>
            </a:pPr>
            <a:r>
              <a:rPr lang="es-CO" dirty="0"/>
              <a:t> </a:t>
            </a:r>
            <a:r>
              <a:rPr lang="es-CO" b="1" u="sng" dirty="0"/>
              <a:t>Jehová había ordenado</a:t>
            </a:r>
            <a:r>
              <a:rPr lang="es-CO" dirty="0"/>
              <a:t>. </a:t>
            </a:r>
            <a:r>
              <a:rPr lang="es-CO" dirty="0" smtClean="0"/>
              <a:t>En </a:t>
            </a:r>
            <a:r>
              <a:rPr lang="es-CO" dirty="0"/>
              <a:t>su conspiración contra David, </a:t>
            </a:r>
            <a:r>
              <a:rPr lang="es-CO" dirty="0">
                <a:solidFill>
                  <a:srgbClr val="FF0000"/>
                </a:solidFill>
              </a:rPr>
              <a:t>Absalón no había tenido en cuenta a Dios</a:t>
            </a:r>
            <a:r>
              <a:rPr lang="es-CO" dirty="0"/>
              <a:t>.  Tenía hábiles consejeros y poderosos partidarios, y muchos estaban con él. Pero, después de todo, </a:t>
            </a:r>
            <a:r>
              <a:rPr lang="es-CO" dirty="0">
                <a:solidFill>
                  <a:srgbClr val="FF0000"/>
                </a:solidFill>
              </a:rPr>
              <a:t>la nación de Israel pertenecía al Señor</a:t>
            </a:r>
            <a:r>
              <a:rPr lang="es-CO" dirty="0"/>
              <a:t>, </a:t>
            </a:r>
            <a:r>
              <a:rPr lang="es-CO" dirty="0">
                <a:solidFill>
                  <a:srgbClr val="FF0000"/>
                </a:solidFill>
              </a:rPr>
              <a:t>y era David el que había sido divinamente ungido como rey</a:t>
            </a:r>
            <a:r>
              <a:rPr lang="es-CO" dirty="0"/>
              <a:t>.  Si debía ser depuesto, Dios intervendría en el ajuste de cuentas.  </a:t>
            </a:r>
            <a:r>
              <a:rPr lang="es-CO" dirty="0">
                <a:solidFill>
                  <a:srgbClr val="FF0000"/>
                </a:solidFill>
              </a:rPr>
              <a:t>Aunque desde el punto de vista humano era sabio el consejo de Ahitofel, el Señor decretó que quedara completamente anulado</a:t>
            </a:r>
            <a:r>
              <a:rPr lang="es-CO" dirty="0"/>
              <a:t>. </a:t>
            </a:r>
          </a:p>
          <a:p>
            <a:endParaRPr lang="es-CO" dirty="0" smtClean="0"/>
          </a:p>
          <a:p>
            <a:r>
              <a:rPr lang="es-CO" dirty="0" smtClean="0"/>
              <a:t>No </a:t>
            </a:r>
            <a:r>
              <a:rPr lang="es-CO" dirty="0"/>
              <a:t>teniendo a Dios a su lado, Absalón iba derecho a la destrucción.  </a:t>
            </a:r>
            <a:r>
              <a:rPr lang="es-CO" dirty="0">
                <a:solidFill>
                  <a:srgbClr val="FF0000"/>
                </a:solidFill>
              </a:rPr>
              <a:t>Nadie puede tener éxito si los poderes del cielo están contra él</a:t>
            </a:r>
            <a:r>
              <a:rPr lang="es-CO" dirty="0"/>
              <a:t>.  Una sabiduría mayor que la de los hombres dirigía los asuntos de Israel. </a:t>
            </a:r>
            <a:r>
              <a:rPr lang="es-CO" dirty="0" smtClean="0"/>
              <a:t>Por que Dios es un Dios de orden, y es Él, Él que pone orden en la iglesia, la cual es de Dios, (</a:t>
            </a:r>
            <a:r>
              <a:rPr lang="es-CO" b="1" u="sng" dirty="0" smtClean="0"/>
              <a:t>ver Mat 16:18; Hech.20:28</a:t>
            </a:r>
            <a:r>
              <a:rPr lang="es-CO" dirty="0" smtClean="0"/>
              <a:t>).</a:t>
            </a:r>
            <a:endParaRPr lang="es-CO" dirty="0"/>
          </a:p>
        </p:txBody>
      </p:sp>
    </p:spTree>
    <p:extLst>
      <p:ext uri="{BB962C8B-B14F-4D97-AF65-F5344CB8AC3E}">
        <p14:creationId xmlns:p14="http://schemas.microsoft.com/office/powerpoint/2010/main" val="3515433988"/>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wipe(down)">
                                      <p:cBhvr>
                                        <p:cTn id="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79512" y="404664"/>
            <a:ext cx="8712968" cy="6192688"/>
          </a:xfrm>
          <a:solidFill>
            <a:schemeClr val="accent4">
              <a:lumMod val="40000"/>
              <a:lumOff val="60000"/>
            </a:schemeClr>
          </a:solidFill>
          <a:scene3d>
            <a:camera prst="orthographicFront"/>
            <a:lightRig rig="threePt" dir="t"/>
          </a:scene3d>
          <a:sp3d>
            <a:bevelT prst="relaxedInset"/>
          </a:sp3d>
        </p:spPr>
        <p:txBody>
          <a:bodyPr>
            <a:normAutofit fontScale="85000" lnSpcReduction="10000"/>
          </a:bodyPr>
          <a:lstStyle/>
          <a:p>
            <a:pPr marL="0" indent="0">
              <a:buNone/>
            </a:pPr>
            <a:r>
              <a:rPr lang="es-CO" sz="4100" b="1" u="sng" dirty="0" smtClean="0"/>
              <a:t>1Reyes 2.1.</a:t>
            </a:r>
          </a:p>
          <a:p>
            <a:pPr marL="0" indent="0">
              <a:buNone/>
            </a:pPr>
            <a:r>
              <a:rPr lang="es-CO" dirty="0" smtClean="0"/>
              <a:t>«</a:t>
            </a:r>
            <a:r>
              <a:rPr lang="es-CO" dirty="0" smtClean="0">
                <a:latin typeface="Agency FB" pitchFamily="34" charset="0"/>
              </a:rPr>
              <a:t>Cuando </a:t>
            </a:r>
            <a:r>
              <a:rPr lang="es-CO" dirty="0">
                <a:latin typeface="Agency FB" pitchFamily="34" charset="0"/>
              </a:rPr>
              <a:t>llegaron los días en que David había de morir, le ordenó a Salomón, su </a:t>
            </a:r>
            <a:r>
              <a:rPr lang="es-CO" dirty="0" smtClean="0">
                <a:latin typeface="Agency FB" pitchFamily="34" charset="0"/>
              </a:rPr>
              <a:t>hijo</a:t>
            </a:r>
            <a:r>
              <a:rPr lang="es-CO" dirty="0" smtClean="0"/>
              <a:t>»: </a:t>
            </a:r>
          </a:p>
          <a:p>
            <a:pPr marL="400050" lvl="1" indent="0">
              <a:buNone/>
            </a:pPr>
            <a:r>
              <a:rPr lang="es-CO" dirty="0" smtClean="0"/>
              <a:t>Tanto </a:t>
            </a:r>
            <a:r>
              <a:rPr lang="es-CO" dirty="0"/>
              <a:t>Saúl (</a:t>
            </a:r>
            <a:r>
              <a:rPr lang="es-CO" b="1" u="sng" dirty="0" smtClean="0"/>
              <a:t>1Sa.11:14, 15</a:t>
            </a:r>
            <a:r>
              <a:rPr lang="es-CO" dirty="0"/>
              <a:t>) como David (</a:t>
            </a:r>
            <a:r>
              <a:rPr lang="es-CO" b="1" u="sng" dirty="0" smtClean="0"/>
              <a:t>2Sa.5:1-3</a:t>
            </a:r>
            <a:r>
              <a:rPr lang="es-CO" dirty="0"/>
              <a:t>) habían sido proclamados por segunda vez como reyes, y así sucedió también en el caso de Salomón.  </a:t>
            </a:r>
            <a:endParaRPr lang="es-CO" dirty="0" smtClean="0"/>
          </a:p>
          <a:p>
            <a:pPr marL="400050" lvl="1" indent="0">
              <a:buNone/>
            </a:pPr>
            <a:r>
              <a:rPr lang="es-CO" dirty="0" smtClean="0"/>
              <a:t>El primer </a:t>
            </a:r>
            <a:r>
              <a:rPr lang="es-CO" dirty="0"/>
              <a:t>ungimiento </a:t>
            </a:r>
            <a:r>
              <a:rPr lang="es-CO" dirty="0" smtClean="0"/>
              <a:t>de Saúl se </a:t>
            </a:r>
            <a:r>
              <a:rPr lang="es-CO" dirty="0"/>
              <a:t>efectuó con suma rapidez en una ocasión bastante </a:t>
            </a:r>
            <a:r>
              <a:rPr lang="es-CO" u="sng" dirty="0" smtClean="0"/>
              <a:t>impremeditad</a:t>
            </a:r>
            <a:r>
              <a:rPr lang="es-CO" dirty="0" smtClean="0"/>
              <a:t>a para él, </a:t>
            </a:r>
            <a:r>
              <a:rPr lang="es-CO" dirty="0"/>
              <a:t>debido a </a:t>
            </a:r>
            <a:r>
              <a:rPr lang="es-CO" dirty="0" smtClean="0"/>
              <a:t>que Saúl no estaba buscando el reino de Israel, sino unas asnas (</a:t>
            </a:r>
            <a:r>
              <a:rPr lang="es-CO" b="1" u="sng" dirty="0" smtClean="0"/>
              <a:t>ver 1 Sa.10:1</a:t>
            </a:r>
            <a:r>
              <a:rPr lang="es-CO" dirty="0" smtClean="0"/>
              <a:t>), y la de David, en </a:t>
            </a:r>
            <a:r>
              <a:rPr lang="es-CO" dirty="0"/>
              <a:t>un momento cuando sólo pudieron estar presentes unas pocas personas de las </a:t>
            </a:r>
            <a:r>
              <a:rPr lang="es-CO" dirty="0" smtClean="0"/>
              <a:t>proximidades, y también </a:t>
            </a:r>
            <a:r>
              <a:rPr lang="es-CO" u="sng" dirty="0" smtClean="0"/>
              <a:t>impremeditada</a:t>
            </a:r>
            <a:r>
              <a:rPr lang="es-CO" dirty="0" smtClean="0"/>
              <a:t> para él (</a:t>
            </a:r>
            <a:r>
              <a:rPr lang="es-CO" b="1" u="sng" dirty="0" smtClean="0"/>
              <a:t>ver 1Sa.16:11-13</a:t>
            </a:r>
            <a:r>
              <a:rPr lang="es-CO" dirty="0" smtClean="0"/>
              <a:t>).  </a:t>
            </a:r>
            <a:r>
              <a:rPr lang="es-CO" dirty="0"/>
              <a:t>Por eso correspondía que hubiera una segunda coronación más general, con la debida solemnidad y pompa ante los representantes de toda la nación. </a:t>
            </a:r>
            <a:r>
              <a:rPr lang="es-CO" dirty="0" smtClean="0"/>
              <a:t>Y esto debido a Que Dios es el que elige Reyes y quita reyes, por que Dios es un Dios de orden.</a:t>
            </a:r>
            <a:r>
              <a:rPr lang="es-CO" dirty="0"/>
              <a:t/>
            </a:r>
            <a:br>
              <a:rPr lang="es-CO" dirty="0"/>
            </a:br>
            <a:endParaRPr lang="es-CO" dirty="0"/>
          </a:p>
          <a:p>
            <a:endParaRPr lang="es-CO" dirty="0"/>
          </a:p>
        </p:txBody>
      </p:sp>
    </p:spTree>
    <p:extLst>
      <p:ext uri="{BB962C8B-B14F-4D97-AF65-F5344CB8AC3E}">
        <p14:creationId xmlns:p14="http://schemas.microsoft.com/office/powerpoint/2010/main" val="1107882721"/>
      </p:ext>
    </p:extLst>
  </p:cSld>
  <p:clrMapOvr>
    <a:masterClrMapping/>
  </p:clrMapOvr>
  <mc:AlternateContent xmlns:mc="http://schemas.openxmlformats.org/markup-compatibility/2006">
    <mc:Choice xmlns:p14="http://schemas.microsoft.com/office/powerpoint/2010/main" Requires="p14">
      <p:transition spd="slow" p14:dur="1400">
        <p14:doors dir="ver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barn(inVertical)">
                                      <p:cBhvr>
                                        <p:cTn id="7"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6120680"/>
          </a:xfrm>
          <a:solidFill>
            <a:schemeClr val="accent4">
              <a:lumMod val="40000"/>
              <a:lumOff val="60000"/>
            </a:schemeClr>
          </a:solidFill>
          <a:scene3d>
            <a:camera prst="orthographicFront"/>
            <a:lightRig rig="threePt" dir="t"/>
          </a:scene3d>
          <a:sp3d>
            <a:bevelT prst="relaxedInset"/>
          </a:sp3d>
        </p:spPr>
        <p:txBody>
          <a:bodyPr>
            <a:normAutofit fontScale="92500" lnSpcReduction="10000"/>
          </a:bodyPr>
          <a:lstStyle/>
          <a:p>
            <a:pPr marL="0" indent="0">
              <a:buNone/>
            </a:pPr>
            <a:r>
              <a:rPr lang="es-CO" sz="3800" b="1" u="sng" dirty="0" smtClean="0"/>
              <a:t>2Reyes 20.1.</a:t>
            </a:r>
          </a:p>
          <a:p>
            <a:pPr marL="0" indent="0">
              <a:buNone/>
            </a:pPr>
            <a:r>
              <a:rPr lang="es-CO" dirty="0" smtClean="0"/>
              <a:t>«</a:t>
            </a:r>
            <a:r>
              <a:rPr lang="es-CO" dirty="0" smtClean="0">
                <a:latin typeface="Agency FB" pitchFamily="34" charset="0"/>
              </a:rPr>
              <a:t>En </a:t>
            </a:r>
            <a:r>
              <a:rPr lang="es-CO" dirty="0">
                <a:latin typeface="Agency FB" pitchFamily="34" charset="0"/>
              </a:rPr>
              <a:t>aquellos </a:t>
            </a:r>
            <a:r>
              <a:rPr lang="es-CO" dirty="0" smtClean="0">
                <a:latin typeface="Agency FB" pitchFamily="34" charset="0"/>
              </a:rPr>
              <a:t>días </a:t>
            </a:r>
            <a:r>
              <a:rPr lang="es-CO" dirty="0">
                <a:latin typeface="Agency FB" pitchFamily="34" charset="0"/>
              </a:rPr>
              <a:t>Ezequías cayó enfermo de muerte. Y el profeta Isaías hijo de Amoz fue a verlo y le dijo: </a:t>
            </a:r>
            <a:r>
              <a:rPr lang="es-CO" dirty="0" smtClean="0">
                <a:latin typeface="Agency FB" pitchFamily="34" charset="0"/>
              </a:rPr>
              <a:t>--</a:t>
            </a:r>
            <a:r>
              <a:rPr lang="es-CO" dirty="0">
                <a:latin typeface="Agency FB" pitchFamily="34" charset="0"/>
              </a:rPr>
              <a:t>Jehová dice así: "Ordena tu casa, porque vas a morir, ya no vivirás</a:t>
            </a:r>
            <a:r>
              <a:rPr lang="es-CO" dirty="0" smtClean="0"/>
              <a:t>".</a:t>
            </a:r>
          </a:p>
          <a:p>
            <a:pPr marL="400050" lvl="1" indent="0">
              <a:buNone/>
            </a:pPr>
            <a:endParaRPr lang="es-CO" dirty="0" smtClean="0"/>
          </a:p>
          <a:p>
            <a:pPr marL="400050" lvl="1" indent="0">
              <a:buNone/>
            </a:pPr>
            <a:r>
              <a:rPr lang="es-CO" dirty="0" smtClean="0"/>
              <a:t>Esta </a:t>
            </a:r>
            <a:r>
              <a:rPr lang="es-CO" dirty="0"/>
              <a:t>orden </a:t>
            </a:r>
            <a:r>
              <a:rPr lang="es-CO" dirty="0" smtClean="0"/>
              <a:t>«</a:t>
            </a:r>
            <a:r>
              <a:rPr lang="es-CO" dirty="0" smtClean="0">
                <a:latin typeface="Agency FB" pitchFamily="34" charset="0"/>
              </a:rPr>
              <a:t>ordena </a:t>
            </a:r>
            <a:r>
              <a:rPr lang="es-CO" dirty="0" err="1" smtClean="0">
                <a:latin typeface="Agency FB" pitchFamily="34" charset="0"/>
              </a:rPr>
              <a:t>tucasa</a:t>
            </a:r>
            <a:r>
              <a:rPr lang="es-CO" dirty="0" smtClean="0">
                <a:latin typeface="Agency FB" pitchFamily="34" charset="0"/>
              </a:rPr>
              <a:t>, </a:t>
            </a:r>
            <a:r>
              <a:rPr lang="es-CO" dirty="0" smtClean="0">
                <a:latin typeface="Agency FB" pitchFamily="34" charset="0"/>
              </a:rPr>
              <a:t>por que vas a morir, ya no vivirás</a:t>
            </a:r>
            <a:r>
              <a:rPr lang="es-CO" dirty="0" smtClean="0"/>
              <a:t>» revela </a:t>
            </a:r>
            <a:r>
              <a:rPr lang="es-CO" dirty="0"/>
              <a:t>la razón por la cual Dios envió el mensaje a Ezequías.  Había ciertas cosas que debían ser puestas en orden para entregar el mando del reino, como también quizás ciertos preparativos espirituales. </a:t>
            </a:r>
            <a:r>
              <a:rPr lang="es-CO" dirty="0" smtClean="0"/>
              <a:t> </a:t>
            </a:r>
          </a:p>
          <a:p>
            <a:pPr marL="400050" lvl="1" indent="0">
              <a:buNone/>
            </a:pPr>
            <a:r>
              <a:rPr lang="es-CO" dirty="0" smtClean="0"/>
              <a:t>Este caso nos muestra que Dios tiene bajo control el curso de la vida de cada persona, y cuando Dios lo estima conveniente nos reclama la vida. En este caso en particular, Dios le avisó Ezequías,  </a:t>
            </a:r>
            <a:r>
              <a:rPr lang="es-CO" dirty="0"/>
              <a:t>«</a:t>
            </a:r>
            <a:r>
              <a:rPr lang="es-CO" dirty="0">
                <a:latin typeface="Agency FB" pitchFamily="34" charset="0"/>
              </a:rPr>
              <a:t>ordena </a:t>
            </a:r>
            <a:r>
              <a:rPr lang="es-CO" dirty="0" smtClean="0">
                <a:latin typeface="Agency FB" pitchFamily="34" charset="0"/>
              </a:rPr>
              <a:t>tu casa, </a:t>
            </a:r>
            <a:r>
              <a:rPr lang="es-CO" dirty="0">
                <a:latin typeface="Agency FB" pitchFamily="34" charset="0"/>
              </a:rPr>
              <a:t>por que vas a morir, ya no </a:t>
            </a:r>
            <a:r>
              <a:rPr lang="es-CO" dirty="0" smtClean="0">
                <a:latin typeface="Agency FB" pitchFamily="34" charset="0"/>
              </a:rPr>
              <a:t>vivirás».</a:t>
            </a:r>
            <a:endParaRPr lang="es-CO" dirty="0">
              <a:latin typeface="Agency FB" pitchFamily="34" charset="0"/>
            </a:endParaRPr>
          </a:p>
        </p:txBody>
      </p:sp>
    </p:spTree>
    <p:extLst>
      <p:ext uri="{BB962C8B-B14F-4D97-AF65-F5344CB8AC3E}">
        <p14:creationId xmlns:p14="http://schemas.microsoft.com/office/powerpoint/2010/main" val="3173961311"/>
      </p:ext>
    </p:extLst>
  </p:cSld>
  <p:clrMapOvr>
    <a:masterClrMapping/>
  </p:clrMapOvr>
  <mc:AlternateContent xmlns:mc="http://schemas.openxmlformats.org/markup-compatibility/2006">
    <mc:Choice xmlns:p14="http://schemas.microsoft.com/office/powerpoint/2010/main" Requires="p14">
      <p:transition spd="slow" p14:dur="1600">
        <p14:prism isInverted="1"/>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fade">
                                      <p:cBhvr>
                                        <p:cTn id="7" dur="1000"/>
                                        <p:tgtEl>
                                          <p:spTgt spid="3">
                                            <p:txEl>
                                              <p:pRg st="3" end="3"/>
                                            </p:txEl>
                                          </p:spTgt>
                                        </p:tgtEl>
                                      </p:cBhvr>
                                    </p:animEffect>
                                    <p:anim calcmode="lin" valueType="num">
                                      <p:cBhvr>
                                        <p:cTn id="8"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3" end="3"/>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
                                            <p:txEl>
                                              <p:pRg st="4" end="4"/>
                                            </p:txEl>
                                          </p:spTgt>
                                        </p:tgtEl>
                                        <p:attrNameLst>
                                          <p:attrName>style.visibility</p:attrName>
                                        </p:attrNameLst>
                                      </p:cBhvr>
                                      <p:to>
                                        <p:strVal val="visible"/>
                                      </p:to>
                                    </p:set>
                                    <p:animEffect transition="in" filter="fade">
                                      <p:cBhvr>
                                        <p:cTn id="12" dur="1000"/>
                                        <p:tgtEl>
                                          <p:spTgt spid="3">
                                            <p:txEl>
                                              <p:pRg st="4" end="4"/>
                                            </p:txEl>
                                          </p:spTgt>
                                        </p:tgtEl>
                                      </p:cBhvr>
                                    </p:animEffect>
                                    <p:anim calcmode="lin" valueType="num">
                                      <p:cBhvr>
                                        <p:cTn id="13"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79512" y="116632"/>
            <a:ext cx="8784976" cy="6552728"/>
          </a:xfrm>
          <a:solidFill>
            <a:schemeClr val="accent4">
              <a:lumMod val="40000"/>
              <a:lumOff val="60000"/>
            </a:schemeClr>
          </a:solidFill>
          <a:scene3d>
            <a:camera prst="orthographicFront"/>
            <a:lightRig rig="threePt" dir="t"/>
          </a:scene3d>
          <a:sp3d>
            <a:bevelT w="139700" h="139700" prst="divot"/>
          </a:sp3d>
        </p:spPr>
        <p:txBody>
          <a:bodyPr>
            <a:normAutofit fontScale="77500" lnSpcReduction="20000"/>
          </a:bodyPr>
          <a:lstStyle/>
          <a:p>
            <a:pPr marL="0" indent="0">
              <a:buNone/>
            </a:pPr>
            <a:r>
              <a:rPr lang="es-CO" sz="4000" b="1" u="sng" dirty="0" smtClean="0"/>
              <a:t>Salmos </a:t>
            </a:r>
            <a:r>
              <a:rPr lang="es-CO" sz="4000" b="1" u="sng" dirty="0"/>
              <a:t>37. </a:t>
            </a:r>
            <a:r>
              <a:rPr lang="es-CO" sz="4000" b="1" u="sng" dirty="0" smtClean="0"/>
              <a:t>23.</a:t>
            </a:r>
          </a:p>
          <a:p>
            <a:pPr marL="0" indent="0">
              <a:buNone/>
            </a:pPr>
            <a:r>
              <a:rPr lang="es-CO" dirty="0" smtClean="0">
                <a:latin typeface="Agency FB" pitchFamily="34" charset="0"/>
              </a:rPr>
              <a:t>«Por </a:t>
            </a:r>
            <a:r>
              <a:rPr lang="es-CO" dirty="0">
                <a:latin typeface="Agency FB" pitchFamily="34" charset="0"/>
              </a:rPr>
              <a:t>Jehová son </a:t>
            </a:r>
            <a:r>
              <a:rPr lang="es-CO" dirty="0" smtClean="0">
                <a:latin typeface="Agency FB" pitchFamily="34" charset="0"/>
              </a:rPr>
              <a:t>ordenados los </a:t>
            </a:r>
            <a:r>
              <a:rPr lang="es-CO" dirty="0">
                <a:latin typeface="Agency FB" pitchFamily="34" charset="0"/>
              </a:rPr>
              <a:t>pasos del </a:t>
            </a:r>
            <a:r>
              <a:rPr lang="es-CO" dirty="0" smtClean="0">
                <a:latin typeface="Agency FB" pitchFamily="34" charset="0"/>
              </a:rPr>
              <a:t>hombre y </a:t>
            </a:r>
            <a:r>
              <a:rPr lang="es-CO" dirty="0">
                <a:latin typeface="Agency FB" pitchFamily="34" charset="0"/>
              </a:rPr>
              <a:t>él aprueba su </a:t>
            </a:r>
            <a:r>
              <a:rPr lang="es-CO" dirty="0" smtClean="0">
                <a:latin typeface="Agency FB" pitchFamily="34" charset="0"/>
              </a:rPr>
              <a:t>camino»</a:t>
            </a:r>
            <a:r>
              <a:rPr lang="es-CO" dirty="0" smtClean="0"/>
              <a:t>.</a:t>
            </a:r>
          </a:p>
          <a:p>
            <a:pPr marL="0" indent="0">
              <a:buNone/>
            </a:pPr>
            <a:endParaRPr lang="es-CO" sz="4000" b="1" u="sng" dirty="0" smtClean="0"/>
          </a:p>
          <a:p>
            <a:pPr marL="0" indent="0">
              <a:buNone/>
            </a:pPr>
            <a:r>
              <a:rPr lang="es-CO" sz="4000" b="1" u="sng" dirty="0" smtClean="0"/>
              <a:t>Salmos 50.23</a:t>
            </a:r>
            <a:r>
              <a:rPr lang="es-CO" dirty="0" smtClean="0"/>
              <a:t>.</a:t>
            </a:r>
          </a:p>
          <a:p>
            <a:pPr marL="0" indent="0">
              <a:buNone/>
            </a:pPr>
            <a:r>
              <a:rPr lang="es-CO" dirty="0"/>
              <a:t> </a:t>
            </a:r>
            <a:r>
              <a:rPr lang="es-CO" dirty="0" smtClean="0"/>
              <a:t>«</a:t>
            </a:r>
            <a:r>
              <a:rPr lang="es-CO" dirty="0" smtClean="0">
                <a:latin typeface="Agency FB" pitchFamily="34" charset="0"/>
              </a:rPr>
              <a:t>El </a:t>
            </a:r>
            <a:r>
              <a:rPr lang="es-CO" dirty="0">
                <a:latin typeface="Agency FB" pitchFamily="34" charset="0"/>
              </a:rPr>
              <a:t>que ofrece sacrificios de </a:t>
            </a:r>
            <a:r>
              <a:rPr lang="es-CO" dirty="0" smtClean="0">
                <a:latin typeface="Agency FB" pitchFamily="34" charset="0"/>
              </a:rPr>
              <a:t>alabanza me </a:t>
            </a:r>
            <a:r>
              <a:rPr lang="es-CO" dirty="0">
                <a:latin typeface="Agency FB" pitchFamily="34" charset="0"/>
              </a:rPr>
              <a:t>honrará, </a:t>
            </a:r>
            <a:r>
              <a:rPr lang="es-CO" dirty="0" smtClean="0">
                <a:latin typeface="Agency FB" pitchFamily="34" charset="0"/>
              </a:rPr>
              <a:t>y </a:t>
            </a:r>
            <a:r>
              <a:rPr lang="es-CO" dirty="0">
                <a:latin typeface="Agency FB" pitchFamily="34" charset="0"/>
              </a:rPr>
              <a:t>al que ordene su camino, </a:t>
            </a:r>
            <a:r>
              <a:rPr lang="es-CO" dirty="0" smtClean="0">
                <a:latin typeface="Agency FB" pitchFamily="34" charset="0"/>
              </a:rPr>
              <a:t>le </a:t>
            </a:r>
            <a:r>
              <a:rPr lang="es-CO" dirty="0">
                <a:latin typeface="Agency FB" pitchFamily="34" charset="0"/>
              </a:rPr>
              <a:t>mostraré la salvación de </a:t>
            </a:r>
            <a:r>
              <a:rPr lang="es-CO" dirty="0" smtClean="0">
                <a:latin typeface="Agency FB" pitchFamily="34" charset="0"/>
              </a:rPr>
              <a:t>Dio</a:t>
            </a:r>
            <a:r>
              <a:rPr lang="es-CO" dirty="0" smtClean="0"/>
              <a:t>s». </a:t>
            </a:r>
          </a:p>
          <a:p>
            <a:pPr marL="400050" lvl="1" indent="0">
              <a:buNone/>
            </a:pPr>
            <a:r>
              <a:rPr lang="es-CO" dirty="0"/>
              <a:t>Una acción de gracias de todo corazón es un elemento básico de la verdadera religión.  Es sorprendente que a veces se dé tan poca importancia al espíritu de gratitud y a la expresión de agradecimiento en la vida del cristiano.  Somos propensos a aceptar los beneficios de Dios como si fueran una cosa común. </a:t>
            </a:r>
            <a:endParaRPr lang="es-CO" dirty="0" smtClean="0"/>
          </a:p>
          <a:p>
            <a:pPr marL="400050" lvl="1" indent="0">
              <a:buNone/>
            </a:pPr>
            <a:r>
              <a:rPr lang="es-CO" dirty="0" smtClean="0"/>
              <a:t>«Al que ordene Su camino». Quiere decir: Su </a:t>
            </a:r>
            <a:r>
              <a:rPr lang="es-CO" dirty="0"/>
              <a:t>proceder, su manera </a:t>
            </a:r>
            <a:r>
              <a:rPr lang="es-CO" dirty="0" smtClean="0"/>
              <a:t>de vivir., «le mostraré la salvación de Dios». Dios </a:t>
            </a:r>
            <a:r>
              <a:rPr lang="es-CO" dirty="0"/>
              <a:t>revelará su salvación </a:t>
            </a:r>
            <a:r>
              <a:rPr lang="es-CO" dirty="0" smtClean="0"/>
              <a:t>solamente al </a:t>
            </a:r>
            <a:r>
              <a:rPr lang="es-CO" dirty="0"/>
              <a:t>que le sirve con corazón sincero y se conduce en armonía con su voluntad. </a:t>
            </a:r>
          </a:p>
          <a:p>
            <a:pPr marL="400050" lvl="1" indent="0">
              <a:buNone/>
            </a:pPr>
            <a:r>
              <a:rPr lang="es-CO" dirty="0" smtClean="0">
                <a:solidFill>
                  <a:srgbClr val="FF0000"/>
                </a:solidFill>
              </a:rPr>
              <a:t>La </a:t>
            </a:r>
            <a:r>
              <a:rPr lang="es-CO" dirty="0">
                <a:solidFill>
                  <a:srgbClr val="FF0000"/>
                </a:solidFill>
              </a:rPr>
              <a:t>aplicación de este salmo no tiene límite de tiempo.  Podemos participar en todas las ceremonias de la iglesia, asistir siempre a las reuniones, dar generosamente a los pobres y trabajar activamente en la obra misionera; pero seremos reprobados si no servimos a Dios en espíritu o si albergamos pecado en nuestro corazón. </a:t>
            </a:r>
          </a:p>
        </p:txBody>
      </p:sp>
    </p:spTree>
    <p:extLst>
      <p:ext uri="{BB962C8B-B14F-4D97-AF65-F5344CB8AC3E}">
        <p14:creationId xmlns:p14="http://schemas.microsoft.com/office/powerpoint/2010/main" val="553366804"/>
      </p:ext>
    </p:extLst>
  </p:cSld>
  <p:clrMapOvr>
    <a:masterClrMapping/>
  </p:clrMapOvr>
  <mc:AlternateContent xmlns:mc="http://schemas.openxmlformats.org/markup-compatibility/2006">
    <mc:Choice xmlns:p14="http://schemas.microsoft.com/office/powerpoint/2010/main" Requires="p14">
      <p:transition spd="slow" p14:dur="1100">
        <p14:switch dir="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fade">
                                      <p:cBhvr>
                                        <p:cTn id="7" dur="2000"/>
                                        <p:tgtEl>
                                          <p:spTgt spid="3">
                                            <p:txEl>
                                              <p:pRg st="3" end="3"/>
                                            </p:txEl>
                                          </p:spTgt>
                                        </p:tgtEl>
                                      </p:cBhvr>
                                    </p:animEffect>
                                    <p:anim calcmode="lin" valueType="num">
                                      <p:cBhvr>
                                        <p:cTn id="8" dur="2000" fill="hold"/>
                                        <p:tgtEl>
                                          <p:spTgt spid="3">
                                            <p:txEl>
                                              <p:pRg st="3" end="3"/>
                                            </p:txEl>
                                          </p:spTgt>
                                        </p:tgtEl>
                                        <p:attrNameLst>
                                          <p:attrName>ppt_w</p:attrName>
                                        </p:attrNameLst>
                                      </p:cBhvr>
                                      <p:tavLst>
                                        <p:tav tm="0" fmla="#ppt_w*sin(2.5*pi*$)">
                                          <p:val>
                                            <p:fltVal val="0"/>
                                          </p:val>
                                        </p:tav>
                                        <p:tav tm="100000">
                                          <p:val>
                                            <p:fltVal val="1"/>
                                          </p:val>
                                        </p:tav>
                                      </p:tavLst>
                                    </p:anim>
                                    <p:anim calcmode="lin" valueType="num">
                                      <p:cBhvr>
                                        <p:cTn id="9" dur="2000" fill="hold"/>
                                        <p:tgtEl>
                                          <p:spTgt spid="3">
                                            <p:txEl>
                                              <p:pRg st="3" end="3"/>
                                            </p:txEl>
                                          </p:spTgt>
                                        </p:tgtEl>
                                        <p:attrNameLst>
                                          <p:attrName>ppt_h</p:attrName>
                                        </p:attrNameLst>
                                      </p:cBhvr>
                                      <p:tavLst>
                                        <p:tav tm="0">
                                          <p:val>
                                            <p:strVal val="#ppt_h"/>
                                          </p:val>
                                        </p:tav>
                                        <p:tav tm="100000">
                                          <p:val>
                                            <p:strVal val="#ppt_h"/>
                                          </p:val>
                                        </p:tav>
                                      </p:tavLst>
                                    </p:anim>
                                  </p:childTnLst>
                                </p:cTn>
                              </p:par>
                              <p:par>
                                <p:cTn id="10" presetID="45" presetClass="entr" presetSubtype="0" fill="hold" nodeType="withEffect">
                                  <p:stCondLst>
                                    <p:cond delay="0"/>
                                  </p:stCondLst>
                                  <p:childTnLst>
                                    <p:set>
                                      <p:cBhvr>
                                        <p:cTn id="11" dur="1" fill="hold">
                                          <p:stCondLst>
                                            <p:cond delay="0"/>
                                          </p:stCondLst>
                                        </p:cTn>
                                        <p:tgtEl>
                                          <p:spTgt spid="3">
                                            <p:txEl>
                                              <p:pRg st="4" end="4"/>
                                            </p:txEl>
                                          </p:spTgt>
                                        </p:tgtEl>
                                        <p:attrNameLst>
                                          <p:attrName>style.visibility</p:attrName>
                                        </p:attrNameLst>
                                      </p:cBhvr>
                                      <p:to>
                                        <p:strVal val="visible"/>
                                      </p:to>
                                    </p:set>
                                    <p:animEffect transition="in" filter="fade">
                                      <p:cBhvr>
                                        <p:cTn id="12" dur="2000"/>
                                        <p:tgtEl>
                                          <p:spTgt spid="3">
                                            <p:txEl>
                                              <p:pRg st="4" end="4"/>
                                            </p:txEl>
                                          </p:spTgt>
                                        </p:tgtEl>
                                      </p:cBhvr>
                                    </p:animEffect>
                                    <p:anim calcmode="lin" valueType="num">
                                      <p:cBhvr>
                                        <p:cTn id="13" dur="2000" fill="hold"/>
                                        <p:tgtEl>
                                          <p:spTgt spid="3">
                                            <p:txEl>
                                              <p:pRg st="4" end="4"/>
                                            </p:txEl>
                                          </p:spTgt>
                                        </p:tgtEl>
                                        <p:attrNameLst>
                                          <p:attrName>ppt_w</p:attrName>
                                        </p:attrNameLst>
                                      </p:cBhvr>
                                      <p:tavLst>
                                        <p:tav tm="0" fmla="#ppt_w*sin(2.5*pi*$)">
                                          <p:val>
                                            <p:fltVal val="0"/>
                                          </p:val>
                                        </p:tav>
                                        <p:tav tm="100000">
                                          <p:val>
                                            <p:fltVal val="1"/>
                                          </p:val>
                                        </p:tav>
                                      </p:tavLst>
                                    </p:anim>
                                    <p:anim calcmode="lin" valueType="num">
                                      <p:cBhvr>
                                        <p:cTn id="14" dur="2000" fill="hold"/>
                                        <p:tgtEl>
                                          <p:spTgt spid="3">
                                            <p:txEl>
                                              <p:pRg st="4" end="4"/>
                                            </p:txEl>
                                          </p:spTgt>
                                        </p:tgtEl>
                                        <p:attrNameLst>
                                          <p:attrName>ppt_h</p:attrName>
                                        </p:attrNameLst>
                                      </p:cBhvr>
                                      <p:tavLst>
                                        <p:tav tm="0">
                                          <p:val>
                                            <p:strVal val="#ppt_h"/>
                                          </p:val>
                                        </p:tav>
                                        <p:tav tm="100000">
                                          <p:val>
                                            <p:strVal val="#ppt_h"/>
                                          </p:val>
                                        </p:tav>
                                      </p:tavLst>
                                    </p:anim>
                                  </p:childTnLst>
                                </p:cTn>
                              </p:par>
                              <p:par>
                                <p:cTn id="15" presetID="45" presetClass="entr" presetSubtype="0" fill="hold" nodeType="withEffect">
                                  <p:stCondLst>
                                    <p:cond delay="0"/>
                                  </p:stCondLst>
                                  <p:childTnLst>
                                    <p:set>
                                      <p:cBhvr>
                                        <p:cTn id="16" dur="1" fill="hold">
                                          <p:stCondLst>
                                            <p:cond delay="0"/>
                                          </p:stCondLst>
                                        </p:cTn>
                                        <p:tgtEl>
                                          <p:spTgt spid="3">
                                            <p:txEl>
                                              <p:pRg st="5" end="5"/>
                                            </p:txEl>
                                          </p:spTgt>
                                        </p:tgtEl>
                                        <p:attrNameLst>
                                          <p:attrName>style.visibility</p:attrName>
                                        </p:attrNameLst>
                                      </p:cBhvr>
                                      <p:to>
                                        <p:strVal val="visible"/>
                                      </p:to>
                                    </p:set>
                                    <p:animEffect transition="in" filter="fade">
                                      <p:cBhvr>
                                        <p:cTn id="17" dur="2000"/>
                                        <p:tgtEl>
                                          <p:spTgt spid="3">
                                            <p:txEl>
                                              <p:pRg st="5" end="5"/>
                                            </p:txEl>
                                          </p:spTgt>
                                        </p:tgtEl>
                                      </p:cBhvr>
                                    </p:animEffect>
                                    <p:anim calcmode="lin" valueType="num">
                                      <p:cBhvr>
                                        <p:cTn id="18" dur="2000" fill="hold"/>
                                        <p:tgtEl>
                                          <p:spTgt spid="3">
                                            <p:txEl>
                                              <p:pRg st="5" end="5"/>
                                            </p:txEl>
                                          </p:spTgt>
                                        </p:tgtEl>
                                        <p:attrNameLst>
                                          <p:attrName>ppt_w</p:attrName>
                                        </p:attrNameLst>
                                      </p:cBhvr>
                                      <p:tavLst>
                                        <p:tav tm="0" fmla="#ppt_w*sin(2.5*pi*$)">
                                          <p:val>
                                            <p:fltVal val="0"/>
                                          </p:val>
                                        </p:tav>
                                        <p:tav tm="100000">
                                          <p:val>
                                            <p:fltVal val="1"/>
                                          </p:val>
                                        </p:tav>
                                      </p:tavLst>
                                    </p:anim>
                                    <p:anim calcmode="lin" valueType="num">
                                      <p:cBhvr>
                                        <p:cTn id="19" dur="2000" fill="hold"/>
                                        <p:tgtEl>
                                          <p:spTgt spid="3">
                                            <p:txEl>
                                              <p:pRg st="5" end="5"/>
                                            </p:txEl>
                                          </p:spTgt>
                                        </p:tgtEl>
                                        <p:attrNameLst>
                                          <p:attrName>ppt_h</p:attrName>
                                        </p:attrNameLst>
                                      </p:cBhvr>
                                      <p:tavLst>
                                        <p:tav tm="0">
                                          <p:val>
                                            <p:strVal val="#ppt_h"/>
                                          </p:val>
                                        </p:tav>
                                        <p:tav tm="100000">
                                          <p:val>
                                            <p:strVal val="#ppt_h"/>
                                          </p:val>
                                        </p:tav>
                                      </p:tavLst>
                                    </p:anim>
                                  </p:childTnLst>
                                </p:cTn>
                              </p:par>
                              <p:par>
                                <p:cTn id="20" presetID="45" presetClass="entr" presetSubtype="0" fill="hold" nodeType="withEffect">
                                  <p:stCondLst>
                                    <p:cond delay="0"/>
                                  </p:stCondLst>
                                  <p:childTnLst>
                                    <p:set>
                                      <p:cBhvr>
                                        <p:cTn id="21" dur="1" fill="hold">
                                          <p:stCondLst>
                                            <p:cond delay="0"/>
                                          </p:stCondLst>
                                        </p:cTn>
                                        <p:tgtEl>
                                          <p:spTgt spid="3">
                                            <p:txEl>
                                              <p:pRg st="6" end="6"/>
                                            </p:txEl>
                                          </p:spTgt>
                                        </p:tgtEl>
                                        <p:attrNameLst>
                                          <p:attrName>style.visibility</p:attrName>
                                        </p:attrNameLst>
                                      </p:cBhvr>
                                      <p:to>
                                        <p:strVal val="visible"/>
                                      </p:to>
                                    </p:set>
                                    <p:animEffect transition="in" filter="fade">
                                      <p:cBhvr>
                                        <p:cTn id="22" dur="2000"/>
                                        <p:tgtEl>
                                          <p:spTgt spid="3">
                                            <p:txEl>
                                              <p:pRg st="6" end="6"/>
                                            </p:txEl>
                                          </p:spTgt>
                                        </p:tgtEl>
                                      </p:cBhvr>
                                    </p:animEffect>
                                    <p:anim calcmode="lin" valueType="num">
                                      <p:cBhvr>
                                        <p:cTn id="23" dur="2000" fill="hold"/>
                                        <p:tgtEl>
                                          <p:spTgt spid="3">
                                            <p:txEl>
                                              <p:pRg st="6" end="6"/>
                                            </p:txEl>
                                          </p:spTgt>
                                        </p:tgtEl>
                                        <p:attrNameLst>
                                          <p:attrName>ppt_w</p:attrName>
                                        </p:attrNameLst>
                                      </p:cBhvr>
                                      <p:tavLst>
                                        <p:tav tm="0" fmla="#ppt_w*sin(2.5*pi*$)">
                                          <p:val>
                                            <p:fltVal val="0"/>
                                          </p:val>
                                        </p:tav>
                                        <p:tav tm="100000">
                                          <p:val>
                                            <p:fltVal val="1"/>
                                          </p:val>
                                        </p:tav>
                                      </p:tavLst>
                                    </p:anim>
                                    <p:anim calcmode="lin" valueType="num">
                                      <p:cBhvr>
                                        <p:cTn id="24" dur="2000" fill="hold"/>
                                        <p:tgtEl>
                                          <p:spTgt spid="3">
                                            <p:txEl>
                                              <p:pRg st="6" end="6"/>
                                            </p:txEl>
                                          </p:spTgt>
                                        </p:tgtEl>
                                        <p:attrNameLst>
                                          <p:attrName>ppt_h</p:attrName>
                                        </p:attrNameLst>
                                      </p:cBhvr>
                                      <p:tavLst>
                                        <p:tav tm="0">
                                          <p:val>
                                            <p:strVal val="#ppt_h"/>
                                          </p:val>
                                        </p:tav>
                                        <p:tav tm="100000">
                                          <p:val>
                                            <p:strVal val="#ppt_h"/>
                                          </p:val>
                                        </p:tav>
                                      </p:tavLst>
                                    </p:anim>
                                  </p:childTnLst>
                                </p:cTn>
                              </p:par>
                              <p:par>
                                <p:cTn id="25" presetID="45" presetClass="entr" presetSubtype="0" fill="hold" nodeType="withEffect">
                                  <p:stCondLst>
                                    <p:cond delay="0"/>
                                  </p:stCondLst>
                                  <p:childTnLst>
                                    <p:set>
                                      <p:cBhvr>
                                        <p:cTn id="26" dur="1" fill="hold">
                                          <p:stCondLst>
                                            <p:cond delay="0"/>
                                          </p:stCondLst>
                                        </p:cTn>
                                        <p:tgtEl>
                                          <p:spTgt spid="3">
                                            <p:txEl>
                                              <p:pRg st="7" end="7"/>
                                            </p:txEl>
                                          </p:spTgt>
                                        </p:tgtEl>
                                        <p:attrNameLst>
                                          <p:attrName>style.visibility</p:attrName>
                                        </p:attrNameLst>
                                      </p:cBhvr>
                                      <p:to>
                                        <p:strVal val="visible"/>
                                      </p:to>
                                    </p:set>
                                    <p:animEffect transition="in" filter="fade">
                                      <p:cBhvr>
                                        <p:cTn id="27" dur="2000"/>
                                        <p:tgtEl>
                                          <p:spTgt spid="3">
                                            <p:txEl>
                                              <p:pRg st="7" end="7"/>
                                            </p:txEl>
                                          </p:spTgt>
                                        </p:tgtEl>
                                      </p:cBhvr>
                                    </p:animEffect>
                                    <p:anim calcmode="lin" valueType="num">
                                      <p:cBhvr>
                                        <p:cTn id="28" dur="2000" fill="hold"/>
                                        <p:tgtEl>
                                          <p:spTgt spid="3">
                                            <p:txEl>
                                              <p:pRg st="7" end="7"/>
                                            </p:txEl>
                                          </p:spTgt>
                                        </p:tgtEl>
                                        <p:attrNameLst>
                                          <p:attrName>ppt_w</p:attrName>
                                        </p:attrNameLst>
                                      </p:cBhvr>
                                      <p:tavLst>
                                        <p:tav tm="0" fmla="#ppt_w*sin(2.5*pi*$)">
                                          <p:val>
                                            <p:fltVal val="0"/>
                                          </p:val>
                                        </p:tav>
                                        <p:tav tm="100000">
                                          <p:val>
                                            <p:fltVal val="1"/>
                                          </p:val>
                                        </p:tav>
                                      </p:tavLst>
                                    </p:anim>
                                    <p:anim calcmode="lin" valueType="num">
                                      <p:cBhvr>
                                        <p:cTn id="29" dur="2000" fill="hold"/>
                                        <p:tgtEl>
                                          <p:spTgt spid="3">
                                            <p:txEl>
                                              <p:pRg st="7" end="7"/>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048672"/>
          </a:xfrm>
          <a:solidFill>
            <a:schemeClr val="accent3">
              <a:lumMod val="40000"/>
              <a:lumOff val="60000"/>
            </a:schemeClr>
          </a:solidFill>
          <a:scene3d>
            <a:camera prst="orthographicFront"/>
            <a:lightRig rig="threePt" dir="t"/>
          </a:scene3d>
          <a:sp3d>
            <a:bevelT prst="relaxedInset"/>
          </a:sp3d>
        </p:spPr>
        <p:txBody>
          <a:bodyPr>
            <a:normAutofit fontScale="85000" lnSpcReduction="20000"/>
          </a:bodyPr>
          <a:lstStyle/>
          <a:p>
            <a:pPr marL="0" indent="0">
              <a:buNone/>
            </a:pPr>
            <a:r>
              <a:rPr lang="es-CO" sz="3300" b="1" u="sng" dirty="0" smtClean="0"/>
              <a:t>Salmos 68.28.</a:t>
            </a:r>
          </a:p>
          <a:p>
            <a:pPr marL="0" indent="0">
              <a:buNone/>
            </a:pPr>
            <a:r>
              <a:rPr lang="es-CO" dirty="0" smtClean="0"/>
              <a:t>«</a:t>
            </a:r>
            <a:r>
              <a:rPr lang="es-CO" dirty="0" smtClean="0">
                <a:latin typeface="Agency FB" pitchFamily="34" charset="0"/>
              </a:rPr>
              <a:t>Tu </a:t>
            </a:r>
            <a:r>
              <a:rPr lang="es-CO" dirty="0">
                <a:latin typeface="Agency FB" pitchFamily="34" charset="0"/>
              </a:rPr>
              <a:t>Dios ha ordenado tu fuerza; </a:t>
            </a:r>
            <a:r>
              <a:rPr lang="es-CO" dirty="0" smtClean="0">
                <a:latin typeface="Agency FB" pitchFamily="34" charset="0"/>
              </a:rPr>
              <a:t>confirma</a:t>
            </a:r>
            <a:r>
              <a:rPr lang="es-CO" dirty="0">
                <a:latin typeface="Agency FB" pitchFamily="34" charset="0"/>
              </a:rPr>
              <a:t>, Dios</a:t>
            </a:r>
            <a:r>
              <a:rPr lang="es-CO" dirty="0" smtClean="0">
                <a:latin typeface="Agency FB" pitchFamily="34" charset="0"/>
              </a:rPr>
              <a:t>, lo </a:t>
            </a:r>
            <a:r>
              <a:rPr lang="es-CO" dirty="0">
                <a:latin typeface="Agency FB" pitchFamily="34" charset="0"/>
              </a:rPr>
              <a:t>que has hecho para </a:t>
            </a:r>
            <a:r>
              <a:rPr lang="es-CO" dirty="0" smtClean="0">
                <a:latin typeface="Agency FB" pitchFamily="34" charset="0"/>
              </a:rPr>
              <a:t>nosotros</a:t>
            </a:r>
            <a:r>
              <a:rPr lang="es-CO" dirty="0" smtClean="0"/>
              <a:t>».</a:t>
            </a:r>
          </a:p>
          <a:p>
            <a:pPr marL="0" indent="0">
              <a:buNone/>
            </a:pPr>
            <a:r>
              <a:rPr lang="es-CO" sz="3300" b="1" u="sng" dirty="0" smtClean="0"/>
              <a:t>Salmos 111.9.</a:t>
            </a:r>
          </a:p>
          <a:p>
            <a:pPr marL="0" indent="0">
              <a:buNone/>
            </a:pPr>
            <a:r>
              <a:rPr lang="es-CO" dirty="0"/>
              <a:t> </a:t>
            </a:r>
            <a:r>
              <a:rPr lang="es-CO" dirty="0" smtClean="0"/>
              <a:t>«</a:t>
            </a:r>
            <a:r>
              <a:rPr lang="es-CO" dirty="0" smtClean="0">
                <a:latin typeface="Agency FB" pitchFamily="34" charset="0"/>
              </a:rPr>
              <a:t>Redención </a:t>
            </a:r>
            <a:r>
              <a:rPr lang="es-CO" dirty="0">
                <a:latin typeface="Agency FB" pitchFamily="34" charset="0"/>
              </a:rPr>
              <a:t>ha enviado a su pueblo; </a:t>
            </a:r>
            <a:r>
              <a:rPr lang="es-CO" dirty="0" smtClean="0">
                <a:latin typeface="Agency FB" pitchFamily="34" charset="0"/>
              </a:rPr>
              <a:t>para </a:t>
            </a:r>
            <a:r>
              <a:rPr lang="es-CO" dirty="0">
                <a:latin typeface="Agency FB" pitchFamily="34" charset="0"/>
              </a:rPr>
              <a:t>siempre ha ordenado su pacto. </a:t>
            </a:r>
            <a:r>
              <a:rPr lang="es-CO" dirty="0" smtClean="0">
                <a:latin typeface="Agency FB" pitchFamily="34" charset="0"/>
              </a:rPr>
              <a:t>¡</a:t>
            </a:r>
            <a:r>
              <a:rPr lang="es-CO" dirty="0">
                <a:latin typeface="Agency FB" pitchFamily="34" charset="0"/>
              </a:rPr>
              <a:t>Santo y temible es su nombre</a:t>
            </a:r>
            <a:r>
              <a:rPr lang="es-CO" dirty="0" smtClean="0"/>
              <a:t>!»</a:t>
            </a:r>
          </a:p>
          <a:p>
            <a:pPr marL="0" indent="0">
              <a:buNone/>
            </a:pPr>
            <a:r>
              <a:rPr lang="es-CO" sz="3300" b="1" u="sng" dirty="0"/>
              <a:t>Salmo </a:t>
            </a:r>
            <a:r>
              <a:rPr lang="es-CO" sz="3300" b="1" u="sng" dirty="0" smtClean="0"/>
              <a:t>119.133</a:t>
            </a:r>
            <a:r>
              <a:rPr lang="es-CO" dirty="0" smtClean="0"/>
              <a:t>.</a:t>
            </a:r>
          </a:p>
          <a:p>
            <a:pPr marL="0" indent="0">
              <a:buNone/>
            </a:pPr>
            <a:r>
              <a:rPr lang="es-CO" dirty="0"/>
              <a:t> </a:t>
            </a:r>
            <a:r>
              <a:rPr lang="es-CO" dirty="0" smtClean="0"/>
              <a:t>«</a:t>
            </a:r>
            <a:r>
              <a:rPr lang="es-CO" dirty="0" smtClean="0">
                <a:latin typeface="Agency FB" pitchFamily="34" charset="0"/>
              </a:rPr>
              <a:t>Ordena </a:t>
            </a:r>
            <a:r>
              <a:rPr lang="es-CO" dirty="0">
                <a:latin typeface="Agency FB" pitchFamily="34" charset="0"/>
              </a:rPr>
              <a:t>mis pasos con tu palabra </a:t>
            </a:r>
            <a:r>
              <a:rPr lang="es-CO" dirty="0" smtClean="0">
                <a:latin typeface="Agency FB" pitchFamily="34" charset="0"/>
              </a:rPr>
              <a:t>y </a:t>
            </a:r>
            <a:r>
              <a:rPr lang="es-CO" dirty="0">
                <a:latin typeface="Agency FB" pitchFamily="34" charset="0"/>
              </a:rPr>
              <a:t>ninguna maldad se enseñoree de mí</a:t>
            </a:r>
            <a:r>
              <a:rPr lang="es-CO" dirty="0" smtClean="0"/>
              <a:t>.»</a:t>
            </a:r>
          </a:p>
          <a:p>
            <a:pPr marL="400050" lvl="1" indent="0">
              <a:buNone/>
            </a:pPr>
            <a:r>
              <a:rPr lang="es-CO" dirty="0"/>
              <a:t> David vio que se ponían a un lado los preceptos divinos y que aumentaban la obstinación y la rebelión. ¿Fue arrastrado él por la apostasía prevaleciente?  La mofa y el desprecio hacia la ley, ¿lo indujeron a retraerse cobardemente y a no hacer un esfuerzo para defender la ley?  </a:t>
            </a:r>
            <a:r>
              <a:rPr lang="es-CO" u="sng" dirty="0"/>
              <a:t>Al contrario, su reverencia por la ley de Jehová aumentó cuando vio el desdén y el desprecio con que otros la </a:t>
            </a:r>
            <a:r>
              <a:rPr lang="es-CO" u="sng" dirty="0" smtClean="0"/>
              <a:t>consideraban</a:t>
            </a:r>
            <a:r>
              <a:rPr lang="es-CO" dirty="0" smtClean="0"/>
              <a:t>.  </a:t>
            </a:r>
            <a:r>
              <a:rPr lang="es-CO" dirty="0">
                <a:solidFill>
                  <a:srgbClr val="FF0000"/>
                </a:solidFill>
              </a:rPr>
              <a:t>(</a:t>
            </a:r>
            <a:r>
              <a:rPr lang="es-CO" dirty="0" smtClean="0">
                <a:solidFill>
                  <a:srgbClr val="FF0000"/>
                </a:solidFill>
              </a:rPr>
              <a:t>ver Sal. 119:126-130</a:t>
            </a:r>
            <a:r>
              <a:rPr lang="es-CO" dirty="0">
                <a:solidFill>
                  <a:srgbClr val="FF0000"/>
                </a:solidFill>
              </a:rPr>
              <a:t>, </a:t>
            </a:r>
            <a:r>
              <a:rPr lang="es-CO" dirty="0" smtClean="0">
                <a:solidFill>
                  <a:srgbClr val="FF0000"/>
                </a:solidFill>
              </a:rPr>
              <a:t>165) </a:t>
            </a:r>
            <a:r>
              <a:rPr lang="es-CO" dirty="0">
                <a:solidFill>
                  <a:srgbClr val="FF0000"/>
                </a:solidFill>
              </a:rPr>
              <a:t>(MS 27, 1899).</a:t>
            </a:r>
          </a:p>
        </p:txBody>
      </p:sp>
    </p:spTree>
    <p:extLst>
      <p:ext uri="{BB962C8B-B14F-4D97-AF65-F5344CB8AC3E}">
        <p14:creationId xmlns:p14="http://schemas.microsoft.com/office/powerpoint/2010/main" val="2889067044"/>
      </p:ext>
    </p:extLst>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4" end="4"/>
                                            </p:txEl>
                                          </p:spTgt>
                                        </p:tgtEl>
                                        <p:attrNameLst>
                                          <p:attrName>style.visibility</p:attrName>
                                        </p:attrNameLst>
                                      </p:cBhvr>
                                      <p:to>
                                        <p:strVal val="visible"/>
                                      </p:to>
                                    </p:set>
                                    <p:animEffect transition="in" filter="wipe(down)">
                                      <p:cBhvr>
                                        <p:cTn id="7" dur="500"/>
                                        <p:tgtEl>
                                          <p:spTgt spid="3">
                                            <p:txEl>
                                              <p:pRg st="4" end="4"/>
                                            </p:txEl>
                                          </p:spTgt>
                                        </p:tgtEl>
                                      </p:cBhvr>
                                    </p:animEffect>
                                  </p:childTnLst>
                                </p:cTn>
                              </p:par>
                              <p:par>
                                <p:cTn id="8" presetID="22" presetClass="entr" presetSubtype="4" fill="hold" nodeType="withEffect">
                                  <p:stCondLst>
                                    <p:cond delay="0"/>
                                  </p:stCondLst>
                                  <p:childTnLst>
                                    <p:set>
                                      <p:cBhvr>
                                        <p:cTn id="9" dur="1" fill="hold">
                                          <p:stCondLst>
                                            <p:cond delay="0"/>
                                          </p:stCondLst>
                                        </p:cTn>
                                        <p:tgtEl>
                                          <p:spTgt spid="3">
                                            <p:txEl>
                                              <p:pRg st="5" end="5"/>
                                            </p:txEl>
                                          </p:spTgt>
                                        </p:tgtEl>
                                        <p:attrNameLst>
                                          <p:attrName>style.visibility</p:attrName>
                                        </p:attrNameLst>
                                      </p:cBhvr>
                                      <p:to>
                                        <p:strVal val="visible"/>
                                      </p:to>
                                    </p:set>
                                    <p:animEffect transition="in" filter="wipe(down)">
                                      <p:cBhvr>
                                        <p:cTn id="10" dur="500"/>
                                        <p:tgtEl>
                                          <p:spTgt spid="3">
                                            <p:txEl>
                                              <p:pRg st="5" end="5"/>
                                            </p:txEl>
                                          </p:spTgt>
                                        </p:tgtEl>
                                      </p:cBhvr>
                                    </p:animEffect>
                                  </p:childTnLst>
                                </p:cTn>
                              </p:par>
                              <p:par>
                                <p:cTn id="11" presetID="22" presetClass="entr" presetSubtype="4" fill="hold" nodeType="withEffect">
                                  <p:stCondLst>
                                    <p:cond delay="0"/>
                                  </p:stCondLst>
                                  <p:childTnLst>
                                    <p:set>
                                      <p:cBhvr>
                                        <p:cTn id="12" dur="1" fill="hold">
                                          <p:stCondLst>
                                            <p:cond delay="0"/>
                                          </p:stCondLst>
                                        </p:cTn>
                                        <p:tgtEl>
                                          <p:spTgt spid="3">
                                            <p:txEl>
                                              <p:pRg st="6" end="6"/>
                                            </p:txEl>
                                          </p:spTgt>
                                        </p:tgtEl>
                                        <p:attrNameLst>
                                          <p:attrName>style.visibility</p:attrName>
                                        </p:attrNameLst>
                                      </p:cBhvr>
                                      <p:to>
                                        <p:strVal val="visible"/>
                                      </p:to>
                                    </p:set>
                                    <p:animEffect transition="in" filter="wipe(down)">
                                      <p:cBhvr>
                                        <p:cTn id="13"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192688"/>
          </a:xfrm>
          <a:solidFill>
            <a:schemeClr val="accent3">
              <a:lumMod val="40000"/>
              <a:lumOff val="60000"/>
            </a:schemeClr>
          </a:solidFill>
          <a:scene3d>
            <a:camera prst="orthographicFront"/>
            <a:lightRig rig="threePt" dir="t"/>
          </a:scene3d>
          <a:sp3d>
            <a:bevelT prst="slope"/>
          </a:sp3d>
        </p:spPr>
        <p:txBody>
          <a:bodyPr>
            <a:normAutofit lnSpcReduction="10000"/>
          </a:bodyPr>
          <a:lstStyle/>
          <a:p>
            <a:pPr marL="0" indent="0">
              <a:buNone/>
            </a:pPr>
            <a:r>
              <a:rPr lang="es-CO" sz="3600" b="1" u="sng" dirty="0" smtClean="0"/>
              <a:t>Hechos 10.41</a:t>
            </a:r>
            <a:r>
              <a:rPr lang="es-CO" dirty="0" smtClean="0"/>
              <a:t>.</a:t>
            </a:r>
          </a:p>
          <a:p>
            <a:pPr marL="0" indent="0">
              <a:buNone/>
            </a:pPr>
            <a:r>
              <a:rPr lang="es-CO" dirty="0" smtClean="0"/>
              <a:t>«</a:t>
            </a:r>
            <a:r>
              <a:rPr lang="es-CO" dirty="0" smtClean="0">
                <a:latin typeface="Agency FB" pitchFamily="34" charset="0"/>
              </a:rPr>
              <a:t>no </a:t>
            </a:r>
            <a:r>
              <a:rPr lang="es-CO" dirty="0">
                <a:latin typeface="Agency FB" pitchFamily="34" charset="0"/>
              </a:rPr>
              <a:t>a todo el pueblo, sino a los testigos que Dios había ordenado de antemano, a nosotros que comimos y bebimos con él después que resucitó de los </a:t>
            </a:r>
            <a:r>
              <a:rPr lang="es-CO" dirty="0" smtClean="0">
                <a:latin typeface="Agency FB" pitchFamily="34" charset="0"/>
              </a:rPr>
              <a:t>muertos</a:t>
            </a:r>
            <a:r>
              <a:rPr lang="es-CO" dirty="0" smtClean="0"/>
              <a:t>».</a:t>
            </a:r>
          </a:p>
          <a:p>
            <a:pPr marL="400050" lvl="1" indent="0">
              <a:buNone/>
            </a:pPr>
            <a:endParaRPr lang="es-CO" dirty="0" smtClean="0"/>
          </a:p>
          <a:p>
            <a:pPr marL="400050" lvl="1" indent="0">
              <a:buNone/>
            </a:pPr>
            <a:r>
              <a:rPr lang="es-CO" dirty="0" smtClean="0"/>
              <a:t>Los </a:t>
            </a:r>
            <a:r>
              <a:rPr lang="es-CO" dirty="0"/>
              <a:t>discípulos habían sido escogidos desde el principio no sólo para ayudar a Jesús en su ministerio, sino aún más: para ser testigos de lo que habían visto y oído después que él se fuera </a:t>
            </a:r>
            <a:r>
              <a:rPr lang="es-CO" dirty="0" smtClean="0">
                <a:solidFill>
                  <a:srgbClr val="FF0000"/>
                </a:solidFill>
              </a:rPr>
              <a:t>(Ver Mat. 28:19-20</a:t>
            </a:r>
            <a:r>
              <a:rPr lang="es-CO" dirty="0">
                <a:solidFill>
                  <a:srgbClr val="FF0000"/>
                </a:solidFill>
              </a:rPr>
              <a:t>; </a:t>
            </a:r>
            <a:r>
              <a:rPr lang="es-CO" dirty="0" smtClean="0">
                <a:solidFill>
                  <a:srgbClr val="FF0000"/>
                </a:solidFill>
              </a:rPr>
              <a:t>Juan 17:6-8</a:t>
            </a:r>
            <a:r>
              <a:rPr lang="es-CO" dirty="0">
                <a:solidFill>
                  <a:srgbClr val="FF0000"/>
                </a:solidFill>
              </a:rPr>
              <a:t>; </a:t>
            </a:r>
            <a:r>
              <a:rPr lang="es-CO" dirty="0" smtClean="0">
                <a:solidFill>
                  <a:srgbClr val="FF0000"/>
                </a:solidFill>
              </a:rPr>
              <a:t>Hech.1:8</a:t>
            </a:r>
            <a:r>
              <a:rPr lang="es-CO" dirty="0">
                <a:solidFill>
                  <a:srgbClr val="FF0000"/>
                </a:solidFill>
              </a:rPr>
              <a:t>; </a:t>
            </a:r>
            <a:r>
              <a:rPr lang="es-CO" dirty="0" smtClean="0">
                <a:solidFill>
                  <a:srgbClr val="FF0000"/>
                </a:solidFill>
              </a:rPr>
              <a:t>2Ped.1:16-18</a:t>
            </a:r>
            <a:r>
              <a:rPr lang="es-CO" dirty="0">
                <a:solidFill>
                  <a:srgbClr val="FF0000"/>
                </a:solidFill>
              </a:rPr>
              <a:t>). </a:t>
            </a:r>
            <a:endParaRPr lang="es-CO" dirty="0" smtClean="0">
              <a:solidFill>
                <a:srgbClr val="FF0000"/>
              </a:solidFill>
            </a:endParaRPr>
          </a:p>
          <a:p>
            <a:pPr marL="400050" lvl="1" indent="0">
              <a:buNone/>
            </a:pPr>
            <a:r>
              <a:rPr lang="es-CO" dirty="0" smtClean="0"/>
              <a:t>Nota:  ¿Será que en estas palabras no se nos incluye a nosotros, por que no comimos y bebimos con Él?  </a:t>
            </a:r>
            <a:r>
              <a:rPr lang="es-CO" dirty="0" smtClean="0">
                <a:solidFill>
                  <a:srgbClr val="FF0000"/>
                </a:solidFill>
              </a:rPr>
              <a:t>(ver Juan 20;29; Juan 17:20,21).</a:t>
            </a:r>
            <a:endParaRPr lang="es-CO" dirty="0">
              <a:solidFill>
                <a:srgbClr val="FF0000"/>
              </a:solidFill>
            </a:endParaRPr>
          </a:p>
        </p:txBody>
      </p:sp>
    </p:spTree>
    <p:extLst>
      <p:ext uri="{BB962C8B-B14F-4D97-AF65-F5344CB8AC3E}">
        <p14:creationId xmlns:p14="http://schemas.microsoft.com/office/powerpoint/2010/main" val="1156488339"/>
      </p:ext>
    </p:extLst>
  </p:cSld>
  <p:clrMapOvr>
    <a:masterClrMapping/>
  </p:clrMapOvr>
  <mc:AlternateContent xmlns:mc="http://schemas.openxmlformats.org/markup-compatibility/2006">
    <mc:Choice xmlns:p14="http://schemas.microsoft.com/office/powerpoint/2010/main" Requires="p14">
      <p:transition spd="slow" p14:dur="2000">
        <p14:ferris dir="l"/>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 calcmode="lin" valueType="num">
                                      <p:cBhvr additive="base">
                                        <p:cTn id="7"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3" end="3"/>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xEl>
                                              <p:pRg st="4" end="4"/>
                                            </p:txEl>
                                          </p:spTgt>
                                        </p:tgtEl>
                                        <p:attrNameLst>
                                          <p:attrName>style.visibility</p:attrName>
                                        </p:attrNameLst>
                                      </p:cBhvr>
                                      <p:to>
                                        <p:strVal val="visible"/>
                                      </p:to>
                                    </p:set>
                                    <p:anim calcmode="lin" valueType="num">
                                      <p:cBhvr additive="base">
                                        <p:cTn id="1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192688"/>
          </a:xfrm>
          <a:solidFill>
            <a:schemeClr val="bg2">
              <a:lumMod val="90000"/>
            </a:schemeClr>
          </a:solidFill>
          <a:scene3d>
            <a:camera prst="orthographicFront"/>
            <a:lightRig rig="threePt" dir="t"/>
          </a:scene3d>
          <a:sp3d>
            <a:bevelT prst="slope"/>
          </a:sp3d>
        </p:spPr>
        <p:txBody>
          <a:bodyPr>
            <a:normAutofit fontScale="85000" lnSpcReduction="10000"/>
          </a:bodyPr>
          <a:lstStyle/>
          <a:p>
            <a:pPr marL="0" indent="0">
              <a:buNone/>
            </a:pPr>
            <a:r>
              <a:rPr lang="es-CO" sz="4000" b="1" u="sng" dirty="0" smtClean="0"/>
              <a:t>1Corintios 7.17.</a:t>
            </a:r>
          </a:p>
          <a:p>
            <a:pPr marL="0" indent="0">
              <a:buNone/>
            </a:pPr>
            <a:r>
              <a:rPr lang="es-CO" dirty="0" smtClean="0"/>
              <a:t>«</a:t>
            </a:r>
            <a:r>
              <a:rPr lang="es-CO" dirty="0" smtClean="0">
                <a:latin typeface="Agency FB" pitchFamily="34" charset="0"/>
              </a:rPr>
              <a:t>Pero </a:t>
            </a:r>
            <a:r>
              <a:rPr lang="es-CO" dirty="0">
                <a:latin typeface="Agency FB" pitchFamily="34" charset="0"/>
              </a:rPr>
              <a:t>cada uno viva según los dones que el Señor le repartió y según era cuando Dios lo llamó: esto ordeno en todas las </a:t>
            </a:r>
            <a:r>
              <a:rPr lang="es-CO" dirty="0" smtClean="0">
                <a:latin typeface="Agency FB" pitchFamily="34" charset="0"/>
              </a:rPr>
              <a:t>iglesias</a:t>
            </a:r>
            <a:r>
              <a:rPr lang="es-CO" dirty="0" smtClean="0"/>
              <a:t>».</a:t>
            </a:r>
          </a:p>
          <a:p>
            <a:pPr marL="457200" lvl="1" indent="0">
              <a:buNone/>
            </a:pPr>
            <a:r>
              <a:rPr lang="es-CO" dirty="0"/>
              <a:t>La aceptación del cristianismo no significa necesariamente que debe haber un cambio en la condición económica, social o profesional del creyente. Las gozosas nuevas proclamadas por los mensajeros del Evangelio en algunos casos producían gran entusiasmo entre los que las creían, tanto judíos como gentiles. </a:t>
            </a:r>
            <a:r>
              <a:rPr lang="es-CO" u="sng" dirty="0"/>
              <a:t>La vislumbre presentada de una vida más elevada, más feliz y más santa daba como resultado que algunos se volvieran indiferentes a este mundo y sus asuntos; procuraban vivir únicamente para las cosas espirituales, y trataban de renunciar a sus ocupaciones </a:t>
            </a:r>
            <a:r>
              <a:rPr lang="es-CO" u="sng" dirty="0" smtClean="0"/>
              <a:t>regulares</a:t>
            </a:r>
            <a:r>
              <a:rPr lang="es-CO" dirty="0" smtClean="0"/>
              <a:t>. </a:t>
            </a:r>
          </a:p>
          <a:p>
            <a:pPr marL="457200" lvl="1" indent="0">
              <a:buNone/>
            </a:pPr>
            <a:r>
              <a:rPr lang="es-CO" dirty="0" smtClean="0">
                <a:solidFill>
                  <a:srgbClr val="FF0000"/>
                </a:solidFill>
              </a:rPr>
              <a:t>El </a:t>
            </a:r>
            <a:r>
              <a:rPr lang="es-CO" dirty="0">
                <a:solidFill>
                  <a:srgbClr val="FF0000"/>
                </a:solidFill>
              </a:rPr>
              <a:t>Evangelio no tiene el propósito de aniquilar súbitamente el orden de cosas existente, sino de penetrar lentamente en todos los asuntos de la vida de cada uno y producir un cambio mediante un proceso lento y ordenado. </a:t>
            </a:r>
          </a:p>
        </p:txBody>
      </p:sp>
    </p:spTree>
    <p:extLst>
      <p:ext uri="{BB962C8B-B14F-4D97-AF65-F5344CB8AC3E}">
        <p14:creationId xmlns:p14="http://schemas.microsoft.com/office/powerpoint/2010/main" val="2222438320"/>
      </p:ext>
    </p:extLst>
  </p:cSld>
  <p:clrMapOvr>
    <a:masterClrMapping/>
  </p:clrMapOvr>
  <mc:AlternateContent xmlns:mc="http://schemas.openxmlformats.org/markup-compatibility/2006">
    <mc:Choice xmlns:p14="http://schemas.microsoft.com/office/powerpoint/2010/main" Requires="p14">
      <p:transition spd="slow" p14:dur="1300">
        <p14:pan dir="u"/>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wipe(down)">
                                      <p:cBhvr>
                                        <p:cTn id="7" dur="500"/>
                                        <p:tgtEl>
                                          <p:spTgt spid="3">
                                            <p:txEl>
                                              <p:pRg st="2" end="2"/>
                                            </p:txEl>
                                          </p:spTgt>
                                        </p:tgtEl>
                                      </p:cBhvr>
                                    </p:animEffect>
                                  </p:childTnLst>
                                </p:cTn>
                              </p:par>
                              <p:par>
                                <p:cTn id="8" presetID="22" presetClass="entr" presetSubtype="4" fill="hold" nodeType="withEffect">
                                  <p:stCondLst>
                                    <p:cond delay="0"/>
                                  </p:stCondLst>
                                  <p:childTnLst>
                                    <p:set>
                                      <p:cBhvr>
                                        <p:cTn id="9" dur="1" fill="hold">
                                          <p:stCondLst>
                                            <p:cond delay="0"/>
                                          </p:stCondLst>
                                        </p:cTn>
                                        <p:tgtEl>
                                          <p:spTgt spid="3">
                                            <p:txEl>
                                              <p:pRg st="3" end="3"/>
                                            </p:txEl>
                                          </p:spTgt>
                                        </p:tgtEl>
                                        <p:attrNameLst>
                                          <p:attrName>style.visibility</p:attrName>
                                        </p:attrNameLst>
                                      </p:cBhvr>
                                      <p:to>
                                        <p:strVal val="visible"/>
                                      </p:to>
                                    </p:set>
                                    <p:animEffect transition="in" filter="wipe(down)">
                                      <p:cBhvr>
                                        <p:cTn id="10"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192688"/>
          </a:xfrm>
        </p:spPr>
        <p:txBody>
          <a:bodyPr>
            <a:normAutofit fontScale="92500" lnSpcReduction="10000"/>
          </a:bodyPr>
          <a:lstStyle/>
          <a:p>
            <a:pPr marL="0" indent="0">
              <a:buNone/>
            </a:pPr>
            <a:r>
              <a:rPr lang="es-CO" sz="3800" b="1" u="sng" dirty="0" smtClean="0"/>
              <a:t>1Corintios 9.14.</a:t>
            </a:r>
          </a:p>
          <a:p>
            <a:pPr marL="0" indent="0">
              <a:buNone/>
            </a:pPr>
            <a:r>
              <a:rPr lang="es-CO" dirty="0" smtClean="0"/>
              <a:t>«</a:t>
            </a:r>
            <a:r>
              <a:rPr lang="es-CO" dirty="0" smtClean="0">
                <a:latin typeface="Agency FB" pitchFamily="34" charset="0"/>
              </a:rPr>
              <a:t>Así </a:t>
            </a:r>
            <a:r>
              <a:rPr lang="es-CO" dirty="0">
                <a:latin typeface="Agency FB" pitchFamily="34" charset="0"/>
              </a:rPr>
              <a:t>también ordenó el Señor a los que anuncian el evangelio, que vivan del </a:t>
            </a:r>
            <a:r>
              <a:rPr lang="es-CO" dirty="0" smtClean="0">
                <a:latin typeface="Agency FB" pitchFamily="34" charset="0"/>
              </a:rPr>
              <a:t>evangelio»</a:t>
            </a:r>
          </a:p>
          <a:p>
            <a:pPr marL="400050" lvl="1" indent="0">
              <a:buNone/>
            </a:pPr>
            <a:r>
              <a:rPr lang="es-CO" dirty="0" smtClean="0"/>
              <a:t>Dios </a:t>
            </a:r>
            <a:r>
              <a:rPr lang="es-CO" dirty="0"/>
              <a:t>ha ordenado, en general, que sus ministros sean aliviados de la doble responsabilidad de predicar el Evangelio y de ganar su sustento material. Jesús envió a sus discípulos a los pueblos y las aldeas de Palestina, y les dijo que no se preocuparan por sus necesidades físicas, porque de eso se encargarían aquellos por quienes ellos iban a trabajar </a:t>
            </a:r>
            <a:r>
              <a:rPr lang="es-CO" dirty="0" smtClean="0"/>
              <a:t>(</a:t>
            </a:r>
            <a:r>
              <a:rPr lang="es-CO" b="1" u="sng" dirty="0" smtClean="0">
                <a:solidFill>
                  <a:srgbClr val="FF0000"/>
                </a:solidFill>
              </a:rPr>
              <a:t>Ver Mat. 10:9-10</a:t>
            </a:r>
            <a:r>
              <a:rPr lang="es-CO" b="1" u="sng" dirty="0">
                <a:solidFill>
                  <a:srgbClr val="FF0000"/>
                </a:solidFill>
              </a:rPr>
              <a:t>; </a:t>
            </a:r>
            <a:r>
              <a:rPr lang="es-CO" b="1" u="sng" dirty="0" smtClean="0">
                <a:solidFill>
                  <a:srgbClr val="FF0000"/>
                </a:solidFill>
              </a:rPr>
              <a:t>Luc.10:7</a:t>
            </a:r>
            <a:r>
              <a:rPr lang="es-CO" dirty="0">
                <a:solidFill>
                  <a:srgbClr val="FF0000"/>
                </a:solidFill>
              </a:rPr>
              <a:t>). </a:t>
            </a:r>
            <a:endParaRPr lang="es-CO" dirty="0" smtClean="0">
              <a:solidFill>
                <a:srgbClr val="FF0000"/>
              </a:solidFill>
            </a:endParaRPr>
          </a:p>
          <a:p>
            <a:pPr marL="400050" lvl="1" indent="0">
              <a:buNone/>
            </a:pPr>
            <a:r>
              <a:rPr lang="es-CO" dirty="0" smtClean="0"/>
              <a:t>Dios </a:t>
            </a:r>
            <a:r>
              <a:rPr lang="es-CO" dirty="0"/>
              <a:t>informó a los israelitas que una décima parte de todas sus posesiones era de él, y que el deber de ellos era entregar un fiel diezmo a los sacerdotes del templo </a:t>
            </a:r>
            <a:r>
              <a:rPr lang="es-CO" dirty="0" smtClean="0">
                <a:solidFill>
                  <a:srgbClr val="FF0000"/>
                </a:solidFill>
              </a:rPr>
              <a:t>(Ver Lev.27:30</a:t>
            </a:r>
            <a:r>
              <a:rPr lang="es-CO" dirty="0">
                <a:solidFill>
                  <a:srgbClr val="FF0000"/>
                </a:solidFill>
              </a:rPr>
              <a:t>, </a:t>
            </a:r>
            <a:r>
              <a:rPr lang="es-CO" dirty="0" smtClean="0">
                <a:solidFill>
                  <a:srgbClr val="FF0000"/>
                </a:solidFill>
              </a:rPr>
              <a:t>32</a:t>
            </a:r>
            <a:r>
              <a:rPr lang="es-CO" dirty="0">
                <a:solidFill>
                  <a:srgbClr val="FF0000"/>
                </a:solidFill>
              </a:rPr>
              <a:t>; </a:t>
            </a:r>
            <a:r>
              <a:rPr lang="es-CO" dirty="0" smtClean="0">
                <a:solidFill>
                  <a:srgbClr val="FF0000"/>
                </a:solidFill>
              </a:rPr>
              <a:t>Num.18:21</a:t>
            </a:r>
            <a:r>
              <a:rPr lang="es-CO" dirty="0">
                <a:solidFill>
                  <a:srgbClr val="FF0000"/>
                </a:solidFill>
              </a:rPr>
              <a:t>; </a:t>
            </a:r>
            <a:r>
              <a:rPr lang="es-CO" dirty="0" smtClean="0">
                <a:solidFill>
                  <a:srgbClr val="FF0000"/>
                </a:solidFill>
              </a:rPr>
              <a:t>Mal.3:10-11</a:t>
            </a:r>
            <a:r>
              <a:rPr lang="es-CO" dirty="0">
                <a:solidFill>
                  <a:srgbClr val="FF0000"/>
                </a:solidFill>
              </a:rPr>
              <a:t>; </a:t>
            </a:r>
            <a:r>
              <a:rPr lang="es-CO" dirty="0" smtClean="0">
                <a:solidFill>
                  <a:srgbClr val="FF0000"/>
                </a:solidFill>
              </a:rPr>
              <a:t>Heb.7:5</a:t>
            </a:r>
            <a:r>
              <a:rPr lang="es-CO" dirty="0">
                <a:solidFill>
                  <a:srgbClr val="FF0000"/>
                </a:solidFill>
              </a:rPr>
              <a:t>). </a:t>
            </a:r>
          </a:p>
        </p:txBody>
      </p:sp>
    </p:spTree>
    <p:extLst>
      <p:ext uri="{BB962C8B-B14F-4D97-AF65-F5344CB8AC3E}">
        <p14:creationId xmlns:p14="http://schemas.microsoft.com/office/powerpoint/2010/main" val="3010053873"/>
      </p:ext>
    </p:extLst>
  </p:cSld>
  <p:clrMapOvr>
    <a:masterClrMapping/>
  </p:clrMapOvr>
  <mc:AlternateContent xmlns:mc="http://schemas.openxmlformats.org/markup-compatibility/2006">
    <mc:Choice xmlns:p14="http://schemas.microsoft.com/office/powerpoint/2010/main" Requires="p14">
      <p:transition spd="slow" p14:dur="1200">
        <p14:flip dir="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wipe(down)">
                                      <p:cBhvr>
                                        <p:cTn id="7" dur="500"/>
                                        <p:tgtEl>
                                          <p:spTgt spid="3">
                                            <p:txEl>
                                              <p:pRg st="2" end="2"/>
                                            </p:txEl>
                                          </p:spTgt>
                                        </p:tgtEl>
                                      </p:cBhvr>
                                    </p:animEffect>
                                  </p:childTnLst>
                                </p:cTn>
                              </p:par>
                              <p:par>
                                <p:cTn id="8" presetID="22" presetClass="entr" presetSubtype="4" fill="hold" nodeType="withEffect">
                                  <p:stCondLst>
                                    <p:cond delay="0"/>
                                  </p:stCondLst>
                                  <p:childTnLst>
                                    <p:set>
                                      <p:cBhvr>
                                        <p:cTn id="9" dur="1" fill="hold">
                                          <p:stCondLst>
                                            <p:cond delay="0"/>
                                          </p:stCondLst>
                                        </p:cTn>
                                        <p:tgtEl>
                                          <p:spTgt spid="3">
                                            <p:txEl>
                                              <p:pRg st="3" end="3"/>
                                            </p:txEl>
                                          </p:spTgt>
                                        </p:tgtEl>
                                        <p:attrNameLst>
                                          <p:attrName>style.visibility</p:attrName>
                                        </p:attrNameLst>
                                      </p:cBhvr>
                                      <p:to>
                                        <p:strVal val="visible"/>
                                      </p:to>
                                    </p:set>
                                    <p:animEffect transition="in" filter="wipe(down)">
                                      <p:cBhvr>
                                        <p:cTn id="10"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8"/>
            <a:ext cx="8229600" cy="6264696"/>
          </a:xfrm>
          <a:solidFill>
            <a:schemeClr val="accent4">
              <a:lumMod val="20000"/>
              <a:lumOff val="80000"/>
            </a:schemeClr>
          </a:solidFill>
          <a:scene3d>
            <a:camera prst="orthographicFront"/>
            <a:lightRig rig="threePt" dir="t"/>
          </a:scene3d>
          <a:sp3d>
            <a:bevelT w="139700" prst="cross"/>
          </a:sp3d>
        </p:spPr>
        <p:txBody>
          <a:bodyPr>
            <a:normAutofit fontScale="77500" lnSpcReduction="20000"/>
          </a:bodyPr>
          <a:lstStyle/>
          <a:p>
            <a:pPr marL="0" indent="0">
              <a:buNone/>
            </a:pPr>
            <a:r>
              <a:rPr lang="es-CO" dirty="0"/>
              <a:t>Jesús sancionó este plan cuando estuvo en la tierra (</a:t>
            </a:r>
            <a:r>
              <a:rPr lang="es-CO" b="1" u="sng" dirty="0" smtClean="0"/>
              <a:t>Mat.23:23</a:t>
            </a:r>
            <a:r>
              <a:rPr lang="es-CO" dirty="0"/>
              <a:t>). Así se ha establecido claramente el modelo del método divinamente ordenado que debe seguir la iglesia cristiana para el sustento material del ministerio. El Israel de la antigüedad se apartó de las claras instrucciones de Dios en este asunto, y recibió una maldición (</a:t>
            </a:r>
            <a:r>
              <a:rPr lang="es-CO" b="1" u="sng" dirty="0" smtClean="0"/>
              <a:t>Mal.3:8-9</a:t>
            </a:r>
            <a:r>
              <a:rPr lang="es-CO" dirty="0"/>
              <a:t>). </a:t>
            </a:r>
            <a:endParaRPr lang="es-CO" dirty="0" smtClean="0"/>
          </a:p>
          <a:p>
            <a:pPr marL="0" indent="0">
              <a:buNone/>
            </a:pPr>
            <a:endParaRPr lang="es-CO" dirty="0" smtClean="0"/>
          </a:p>
          <a:p>
            <a:pPr marL="400050" lvl="1" indent="0">
              <a:buNone/>
            </a:pPr>
            <a:r>
              <a:rPr lang="es-CO" sz="3100" dirty="0" smtClean="0">
                <a:solidFill>
                  <a:srgbClr val="FF0000"/>
                </a:solidFill>
              </a:rPr>
              <a:t>El </a:t>
            </a:r>
            <a:r>
              <a:rPr lang="es-CO" sz="3100" dirty="0">
                <a:solidFill>
                  <a:srgbClr val="FF0000"/>
                </a:solidFill>
              </a:rPr>
              <a:t>no devolver a Dios lo que es suyo expone al cristiano a la misma maldición que fue pronunciada sobre Israel, mientras que el cumplimiento fiel y con buena voluntad de este mandamiento justo y equitativo, hace que el creyente pueda reclamar el cumplimiento de la maravillosa promesa dada para el que obedientemente devuelve el diezmo </a:t>
            </a:r>
            <a:r>
              <a:rPr lang="es-CO" sz="3100" dirty="0"/>
              <a:t>(</a:t>
            </a:r>
            <a:r>
              <a:rPr lang="es-CO" sz="3100" b="1" u="sng" dirty="0" smtClean="0"/>
              <a:t>Mal.3:10-12</a:t>
            </a:r>
            <a:r>
              <a:rPr lang="es-CO" sz="3100" dirty="0"/>
              <a:t>). </a:t>
            </a:r>
            <a:endParaRPr lang="es-CO" sz="3100" dirty="0" smtClean="0"/>
          </a:p>
          <a:p>
            <a:pPr marL="0" indent="0">
              <a:buNone/>
            </a:pPr>
            <a:endParaRPr lang="es-CO" dirty="0"/>
          </a:p>
          <a:p>
            <a:pPr marL="0" indent="0">
              <a:buNone/>
            </a:pPr>
            <a:r>
              <a:rPr lang="es-CO" dirty="0" smtClean="0"/>
              <a:t>El </a:t>
            </a:r>
            <a:r>
              <a:rPr lang="es-CO" dirty="0"/>
              <a:t>hombre es por naturaleza extremadamente egoísta. Sigue el ejemplo del gran adversario de la verdad, quien perdió su elevada posición en el cielo por cultivar el deseo del ensalzamiento propio </a:t>
            </a:r>
            <a:r>
              <a:rPr lang="es-CO" dirty="0">
                <a:solidFill>
                  <a:srgbClr val="FF0000"/>
                </a:solidFill>
              </a:rPr>
              <a:t>(ver </a:t>
            </a:r>
            <a:r>
              <a:rPr lang="es-CO" dirty="0" smtClean="0">
                <a:solidFill>
                  <a:srgbClr val="FF0000"/>
                </a:solidFill>
              </a:rPr>
              <a:t>Isa.14:12-15</a:t>
            </a:r>
            <a:r>
              <a:rPr lang="es-CO" dirty="0">
                <a:solidFill>
                  <a:srgbClr val="FF0000"/>
                </a:solidFill>
              </a:rPr>
              <a:t>; </a:t>
            </a:r>
            <a:r>
              <a:rPr lang="es-CO" dirty="0" smtClean="0">
                <a:solidFill>
                  <a:srgbClr val="FF0000"/>
                </a:solidFill>
              </a:rPr>
              <a:t>Jer.17:9</a:t>
            </a:r>
            <a:r>
              <a:rPr lang="es-CO" dirty="0">
                <a:solidFill>
                  <a:srgbClr val="FF0000"/>
                </a:solidFill>
              </a:rPr>
              <a:t>). </a:t>
            </a:r>
          </a:p>
        </p:txBody>
      </p:sp>
    </p:spTree>
    <p:extLst>
      <p:ext uri="{BB962C8B-B14F-4D97-AF65-F5344CB8AC3E}">
        <p14:creationId xmlns:p14="http://schemas.microsoft.com/office/powerpoint/2010/main" val="1237412527"/>
      </p:ext>
    </p:extLst>
  </p:cSld>
  <p:clrMapOvr>
    <a:masterClrMapping/>
  </p:clrMapOvr>
  <mc:AlternateContent xmlns:mc="http://schemas.openxmlformats.org/markup-compatibility/2006">
    <mc:Choice xmlns:p14="http://schemas.microsoft.com/office/powerpoint/2010/main" Requires="p14">
      <p:transition spd="slow" p14:dur="1200">
        <p14:flip dir="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wipe(down)">
                                      <p:cBhvr>
                                        <p:cTn id="7" dur="500"/>
                                        <p:tgtEl>
                                          <p:spTgt spid="3">
                                            <p:txEl>
                                              <p:pRg st="2" end="2"/>
                                            </p:txEl>
                                          </p:spTgt>
                                        </p:tgtEl>
                                      </p:cBhvr>
                                    </p:animEffect>
                                  </p:childTnLst>
                                </p:cTn>
                              </p:par>
                              <p:par>
                                <p:cTn id="8" presetID="22" presetClass="entr" presetSubtype="4" fill="hold" nodeType="withEffect">
                                  <p:stCondLst>
                                    <p:cond delay="0"/>
                                  </p:stCondLst>
                                  <p:childTnLst>
                                    <p:set>
                                      <p:cBhvr>
                                        <p:cTn id="9" dur="1" fill="hold">
                                          <p:stCondLst>
                                            <p:cond delay="0"/>
                                          </p:stCondLst>
                                        </p:cTn>
                                        <p:tgtEl>
                                          <p:spTgt spid="3">
                                            <p:txEl>
                                              <p:pRg st="4" end="4"/>
                                            </p:txEl>
                                          </p:spTgt>
                                        </p:tgtEl>
                                        <p:attrNameLst>
                                          <p:attrName>style.visibility</p:attrName>
                                        </p:attrNameLst>
                                      </p:cBhvr>
                                      <p:to>
                                        <p:strVal val="visible"/>
                                      </p:to>
                                    </p:set>
                                    <p:animEffect transition="in" filter="wipe(down)">
                                      <p:cBhvr>
                                        <p:cTn id="10"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192688"/>
          </a:xfrm>
          <a:solidFill>
            <a:schemeClr val="accent4">
              <a:lumMod val="20000"/>
              <a:lumOff val="80000"/>
            </a:schemeClr>
          </a:solidFill>
          <a:scene3d>
            <a:camera prst="orthographicFront"/>
            <a:lightRig rig="threePt" dir="t"/>
          </a:scene3d>
          <a:sp3d>
            <a:bevelT prst="relaxedInset"/>
          </a:sp3d>
        </p:spPr>
        <p:txBody>
          <a:bodyPr>
            <a:normAutofit fontScale="62500" lnSpcReduction="20000"/>
          </a:bodyPr>
          <a:lstStyle/>
          <a:p>
            <a:pPr marL="0" indent="0">
              <a:buNone/>
            </a:pPr>
            <a:r>
              <a:rPr lang="es-CO" dirty="0" smtClean="0"/>
              <a:t>Entregar </a:t>
            </a:r>
            <a:r>
              <a:rPr lang="es-CO" dirty="0"/>
              <a:t>el diezmo y dar ofrendas es una </a:t>
            </a:r>
            <a:r>
              <a:rPr lang="es-CO" b="1" u="sng" dirty="0"/>
              <a:t>reprensión</a:t>
            </a:r>
            <a:r>
              <a:rPr lang="es-CO" dirty="0"/>
              <a:t> continua del egoísmo humano; además, ayuda al dador a poner su confianza en Dios y no en las cosas materiales (</a:t>
            </a:r>
            <a:r>
              <a:rPr lang="es-CO" b="1" u="sng" dirty="0"/>
              <a:t>ver </a:t>
            </a:r>
            <a:r>
              <a:rPr lang="es-CO" b="1" u="sng" dirty="0" smtClean="0"/>
              <a:t>Mat.6:19-21</a:t>
            </a:r>
            <a:r>
              <a:rPr lang="es-CO" dirty="0"/>
              <a:t>). De ese modo resulta evidente que la entrega del diezmo y la generosa dádiva de ofrendas para el sostén del ministerio y el progreso de la obra de Dios en toda la tierra, proporciona bendiciones al que da y al que recibe.  Se refrena el egoísmo, y se fomenta y mantiene el interés en la obra de la iglesia. Al mismo tiempo, los que se han entregado a la obra del ministerio están debidamente atendidos, libres de la carga y preocupación de tratar de atender los asuntos seculares y también las cosas espirituales. </a:t>
            </a:r>
          </a:p>
          <a:p>
            <a:pPr marL="400050" lvl="1" indent="0">
              <a:buNone/>
            </a:pPr>
            <a:r>
              <a:rPr lang="es-CO" sz="3800" dirty="0" smtClean="0"/>
              <a:t> </a:t>
            </a:r>
            <a:r>
              <a:rPr lang="es-CO" sz="3800" dirty="0"/>
              <a:t>Si todos los miembros de iglesia son fieles en la entrega de los diezmos y de las ofrendas, habrá abundantes recursos para llevar adelante la obra del Evangelio. Se pueden emplear más obreros y se apresura la venida del Señor. Los ministros tienen el deber de educar en este asunto de orden económico a los miembros de iglesia, para que los creyentes puedan recibir las bendiciones que Dios ha prometido a los que cumplen con el plan divino contenido en esta ordenanza, y también para hacer progresar la proclamación del Evangelio en todo el mundo </a:t>
            </a:r>
            <a:r>
              <a:rPr lang="es-CO" sz="3800" dirty="0">
                <a:solidFill>
                  <a:srgbClr val="FF0000"/>
                </a:solidFill>
              </a:rPr>
              <a:t>(ver </a:t>
            </a:r>
            <a:r>
              <a:rPr lang="es-CO" sz="3800" dirty="0" smtClean="0">
                <a:solidFill>
                  <a:srgbClr val="FF0000"/>
                </a:solidFill>
              </a:rPr>
              <a:t>2Co.8:4-8</a:t>
            </a:r>
            <a:r>
              <a:rPr lang="es-CO" sz="3800" dirty="0">
                <a:solidFill>
                  <a:srgbClr val="FF0000"/>
                </a:solidFill>
              </a:rPr>
              <a:t>, </a:t>
            </a:r>
            <a:r>
              <a:rPr lang="es-CO" sz="3800" dirty="0" smtClean="0">
                <a:solidFill>
                  <a:srgbClr val="FF0000"/>
                </a:solidFill>
              </a:rPr>
              <a:t>11-12</a:t>
            </a:r>
            <a:r>
              <a:rPr lang="es-CO" sz="3800" dirty="0">
                <a:solidFill>
                  <a:srgbClr val="FF0000"/>
                </a:solidFill>
              </a:rPr>
              <a:t>; </a:t>
            </a:r>
            <a:r>
              <a:rPr lang="es-CO" sz="3800" dirty="0" smtClean="0">
                <a:solidFill>
                  <a:srgbClr val="FF0000"/>
                </a:solidFill>
              </a:rPr>
              <a:t>2Co.9:6-12</a:t>
            </a:r>
            <a:r>
              <a:rPr lang="es-CO" sz="3800" dirty="0">
                <a:solidFill>
                  <a:srgbClr val="FF0000"/>
                </a:solidFill>
              </a:rPr>
              <a:t>; HAp 277). </a:t>
            </a:r>
          </a:p>
          <a:p>
            <a:endParaRPr lang="es-CO" dirty="0"/>
          </a:p>
        </p:txBody>
      </p:sp>
    </p:spTree>
    <p:extLst>
      <p:ext uri="{BB962C8B-B14F-4D97-AF65-F5344CB8AC3E}">
        <p14:creationId xmlns:p14="http://schemas.microsoft.com/office/powerpoint/2010/main" val="1227235647"/>
      </p:ext>
    </p:extLst>
  </p:cSld>
  <p:clrMapOvr>
    <a:masterClrMapping/>
  </p:clrMapOvr>
  <mc:AlternateContent xmlns:mc="http://schemas.openxmlformats.org/markup-compatibility/2006">
    <mc:Choice xmlns:p14="http://schemas.microsoft.com/office/powerpoint/2010/main" Requires="p14">
      <p:transition spd="slow" p14:dur="1200">
        <p14:flip dir="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randombar(horizontal)">
                                      <p:cBhvr>
                                        <p:cTn id="7"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192688"/>
          </a:xfrm>
          <a:solidFill>
            <a:schemeClr val="bg2">
              <a:lumMod val="75000"/>
            </a:schemeClr>
          </a:solidFill>
          <a:scene3d>
            <a:camera prst="orthographicFront"/>
            <a:lightRig rig="threePt" dir="t"/>
          </a:scene3d>
          <a:sp3d>
            <a:bevelT prst="relaxedInset"/>
          </a:sp3d>
        </p:spPr>
        <p:txBody>
          <a:bodyPr>
            <a:normAutofit fontScale="85000" lnSpcReduction="20000"/>
          </a:bodyPr>
          <a:lstStyle/>
          <a:p>
            <a:pPr marL="0" indent="0">
              <a:buNone/>
            </a:pPr>
            <a:r>
              <a:rPr lang="es-CO" sz="3600" b="1" u="sng" dirty="0" smtClean="0"/>
              <a:t>1Corintios 12.24.</a:t>
            </a:r>
          </a:p>
          <a:p>
            <a:pPr marL="0" indent="0">
              <a:buNone/>
            </a:pPr>
            <a:r>
              <a:rPr lang="es-CO" dirty="0" smtClean="0"/>
              <a:t>«</a:t>
            </a:r>
            <a:r>
              <a:rPr lang="es-CO" dirty="0" smtClean="0">
                <a:latin typeface="Agency FB" pitchFamily="34" charset="0"/>
              </a:rPr>
              <a:t>porque </a:t>
            </a:r>
            <a:r>
              <a:rPr lang="es-CO" dirty="0">
                <a:latin typeface="Agency FB" pitchFamily="34" charset="0"/>
              </a:rPr>
              <a:t>los que en nosotros son más decorosos no tienen necesidad. Pero Dios ordenó el cuerpo dando más abundante honor al que menos </a:t>
            </a:r>
            <a:r>
              <a:rPr lang="es-CO" dirty="0" smtClean="0">
                <a:latin typeface="Agency FB" pitchFamily="34" charset="0"/>
              </a:rPr>
              <a:t>tenía</a:t>
            </a:r>
            <a:r>
              <a:rPr lang="es-CO" dirty="0" smtClean="0"/>
              <a:t>», </a:t>
            </a:r>
          </a:p>
          <a:p>
            <a:pPr marL="400050" lvl="1" indent="0">
              <a:buNone/>
            </a:pPr>
            <a:r>
              <a:rPr lang="es-CO" dirty="0"/>
              <a:t> Los miembros de la iglesia que tienen mejores dones tampoco necesitan de tanta conducción e instrucción espiritual como los que no han sido tan favorecidos con dones. </a:t>
            </a:r>
          </a:p>
          <a:p>
            <a:pPr marL="400050" lvl="1" indent="0">
              <a:buNone/>
            </a:pPr>
            <a:r>
              <a:rPr lang="es-CO" dirty="0"/>
              <a:t> </a:t>
            </a:r>
            <a:endParaRPr lang="es-CO" dirty="0" smtClean="0"/>
          </a:p>
          <a:p>
            <a:pPr marL="400050" lvl="1" indent="0">
              <a:buNone/>
            </a:pPr>
            <a:r>
              <a:rPr lang="es-CO" b="1" i="1" dirty="0" smtClean="0"/>
              <a:t>«Dios </a:t>
            </a:r>
            <a:r>
              <a:rPr lang="es-CO" b="1" i="1" dirty="0"/>
              <a:t>ordenó el </a:t>
            </a:r>
            <a:r>
              <a:rPr lang="es-CO" b="1" i="1" dirty="0" smtClean="0"/>
              <a:t>cuerpo». </a:t>
            </a:r>
            <a:endParaRPr lang="es-CO" b="1" i="1" dirty="0"/>
          </a:p>
          <a:p>
            <a:pPr marL="400050" lvl="1" indent="0">
              <a:buNone/>
            </a:pPr>
            <a:r>
              <a:rPr lang="es-CO" dirty="0" smtClean="0"/>
              <a:t>Aquí </a:t>
            </a:r>
            <a:r>
              <a:rPr lang="es-CO" dirty="0"/>
              <a:t>puede significar juntar poniendo en orden. </a:t>
            </a:r>
            <a:r>
              <a:rPr lang="es-CO" dirty="0" smtClean="0"/>
              <a:t> </a:t>
            </a:r>
            <a:r>
              <a:rPr lang="es-CO" dirty="0"/>
              <a:t>Dios ha hecho que una parte del cuerpo dependa de otra y sea necesaria para el debido funcionamiento de la otra. Todas funcionan, juntas en unidad armoniosa. </a:t>
            </a:r>
          </a:p>
          <a:p>
            <a:pPr marL="400050" lvl="1" indent="0">
              <a:buNone/>
            </a:pPr>
            <a:r>
              <a:rPr lang="es-CO" dirty="0" smtClean="0"/>
              <a:t>«</a:t>
            </a:r>
            <a:r>
              <a:rPr lang="es-CO" b="1" dirty="0" smtClean="0"/>
              <a:t>Dando más </a:t>
            </a:r>
            <a:r>
              <a:rPr lang="es-CO" b="1" dirty="0"/>
              <a:t>abundante </a:t>
            </a:r>
            <a:r>
              <a:rPr lang="es-CO" b="1" dirty="0" smtClean="0"/>
              <a:t>honor al que menos tenía». </a:t>
            </a:r>
            <a:endParaRPr lang="es-CO" b="1" dirty="0"/>
          </a:p>
          <a:p>
            <a:pPr marL="400050" lvl="1" indent="0">
              <a:buNone/>
            </a:pPr>
            <a:r>
              <a:rPr lang="es-CO" dirty="0" smtClean="0"/>
              <a:t>O </a:t>
            </a:r>
            <a:r>
              <a:rPr lang="es-CO" dirty="0"/>
              <a:t>sea que necesita más atención y cuidado. Una persona debe trabajar para adquirir las ropas indispensables para poder vestir adecuadamente esas partes. </a:t>
            </a:r>
          </a:p>
        </p:txBody>
      </p:sp>
    </p:spTree>
    <p:extLst>
      <p:ext uri="{BB962C8B-B14F-4D97-AF65-F5344CB8AC3E}">
        <p14:creationId xmlns:p14="http://schemas.microsoft.com/office/powerpoint/2010/main" val="4147223292"/>
      </p:ext>
    </p:extLst>
  </p:cSld>
  <p:clrMapOvr>
    <a:masterClrMapping/>
  </p:clrMapOvr>
  <mc:AlternateContent xmlns:mc="http://schemas.openxmlformats.org/markup-compatibility/2006">
    <mc:Choice xmlns:p14="http://schemas.microsoft.com/office/powerpoint/2010/main" Requires="p14">
      <p:transition spd="slow" p14:dur="1600">
        <p14:conveyor dir="l"/>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4" end="4"/>
                                            </p:txEl>
                                          </p:spTgt>
                                        </p:tgtEl>
                                        <p:attrNameLst>
                                          <p:attrName>style.visibility</p:attrName>
                                        </p:attrNameLst>
                                      </p:cBhvr>
                                      <p:to>
                                        <p:strVal val="visible"/>
                                      </p:to>
                                    </p:set>
                                    <p:animEffect transition="in" filter="wipe(down)">
                                      <p:cBhvr>
                                        <p:cTn id="7" dur="500"/>
                                        <p:tgtEl>
                                          <p:spTgt spid="3">
                                            <p:txEl>
                                              <p:pRg st="4" end="4"/>
                                            </p:txEl>
                                          </p:spTgt>
                                        </p:tgtEl>
                                      </p:cBhvr>
                                    </p:animEffect>
                                  </p:childTnLst>
                                </p:cTn>
                              </p:par>
                              <p:par>
                                <p:cTn id="8" presetID="22" presetClass="entr" presetSubtype="4" fill="hold" nodeType="withEffect">
                                  <p:stCondLst>
                                    <p:cond delay="0"/>
                                  </p:stCondLst>
                                  <p:childTnLst>
                                    <p:set>
                                      <p:cBhvr>
                                        <p:cTn id="9" dur="1" fill="hold">
                                          <p:stCondLst>
                                            <p:cond delay="0"/>
                                          </p:stCondLst>
                                        </p:cTn>
                                        <p:tgtEl>
                                          <p:spTgt spid="3">
                                            <p:txEl>
                                              <p:pRg st="5" end="5"/>
                                            </p:txEl>
                                          </p:spTgt>
                                        </p:tgtEl>
                                        <p:attrNameLst>
                                          <p:attrName>style.visibility</p:attrName>
                                        </p:attrNameLst>
                                      </p:cBhvr>
                                      <p:to>
                                        <p:strVal val="visible"/>
                                      </p:to>
                                    </p:set>
                                    <p:animEffect transition="in" filter="wipe(down)">
                                      <p:cBhvr>
                                        <p:cTn id="10" dur="500"/>
                                        <p:tgtEl>
                                          <p:spTgt spid="3">
                                            <p:txEl>
                                              <p:pRg st="5" end="5"/>
                                            </p:txEl>
                                          </p:spTgt>
                                        </p:tgtEl>
                                      </p:cBhvr>
                                    </p:animEffect>
                                  </p:childTnLst>
                                </p:cTn>
                              </p:par>
                              <p:par>
                                <p:cTn id="11" presetID="22" presetClass="entr" presetSubtype="4" fill="hold" nodeType="withEffect">
                                  <p:stCondLst>
                                    <p:cond delay="0"/>
                                  </p:stCondLst>
                                  <p:childTnLst>
                                    <p:set>
                                      <p:cBhvr>
                                        <p:cTn id="12" dur="1" fill="hold">
                                          <p:stCondLst>
                                            <p:cond delay="0"/>
                                          </p:stCondLst>
                                        </p:cTn>
                                        <p:tgtEl>
                                          <p:spTgt spid="3">
                                            <p:txEl>
                                              <p:pRg st="6" end="6"/>
                                            </p:txEl>
                                          </p:spTgt>
                                        </p:tgtEl>
                                        <p:attrNameLst>
                                          <p:attrName>style.visibility</p:attrName>
                                        </p:attrNameLst>
                                      </p:cBhvr>
                                      <p:to>
                                        <p:strVal val="visible"/>
                                      </p:to>
                                    </p:set>
                                    <p:animEffect transition="in" filter="wipe(down)">
                                      <p:cBhvr>
                                        <p:cTn id="13" dur="500"/>
                                        <p:tgtEl>
                                          <p:spTgt spid="3">
                                            <p:txEl>
                                              <p:pRg st="6" end="6"/>
                                            </p:txEl>
                                          </p:spTgt>
                                        </p:tgtEl>
                                      </p:cBhvr>
                                    </p:animEffect>
                                  </p:childTnLst>
                                </p:cTn>
                              </p:par>
                              <p:par>
                                <p:cTn id="14" presetID="22" presetClass="entr" presetSubtype="4" fill="hold" nodeType="withEffect">
                                  <p:stCondLst>
                                    <p:cond delay="0"/>
                                  </p:stCondLst>
                                  <p:childTnLst>
                                    <p:set>
                                      <p:cBhvr>
                                        <p:cTn id="15" dur="1" fill="hold">
                                          <p:stCondLst>
                                            <p:cond delay="0"/>
                                          </p:stCondLst>
                                        </p:cTn>
                                        <p:tgtEl>
                                          <p:spTgt spid="3">
                                            <p:txEl>
                                              <p:pRg st="7" end="7"/>
                                            </p:txEl>
                                          </p:spTgt>
                                        </p:tgtEl>
                                        <p:attrNameLst>
                                          <p:attrName>style.visibility</p:attrName>
                                        </p:attrNameLst>
                                      </p:cBhvr>
                                      <p:to>
                                        <p:strVal val="visible"/>
                                      </p:to>
                                    </p:set>
                                    <p:animEffect transition="in" filter="wipe(down)">
                                      <p:cBhvr>
                                        <p:cTn id="16" dur="5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229600" cy="1786210"/>
          </a:xfrm>
          <a:solidFill>
            <a:schemeClr val="bg2">
              <a:lumMod val="75000"/>
            </a:schemeClr>
          </a:solidFill>
          <a:scene3d>
            <a:camera prst="orthographicFront"/>
            <a:lightRig rig="threePt" dir="t"/>
          </a:scene3d>
          <a:sp3d>
            <a:bevelT prst="relaxedInset"/>
          </a:sp3d>
        </p:spPr>
        <p:txBody>
          <a:bodyPr>
            <a:normAutofit fontScale="90000"/>
          </a:bodyPr>
          <a:lstStyle/>
          <a:p>
            <a:r>
              <a:rPr lang="es-CO" dirty="0" smtClean="0"/>
              <a:t>Y FUERA DE LO EXPUESTO AQUÍ DE QUE DIOS </a:t>
            </a:r>
            <a:r>
              <a:rPr lang="es-CO" dirty="0"/>
              <a:t>ES UN DIOS DE </a:t>
            </a:r>
            <a:r>
              <a:rPr lang="es-CO" dirty="0" smtClean="0"/>
              <a:t>ORDEN, EN SU CRONOGRAMA:</a:t>
            </a:r>
            <a:endParaRPr lang="es-CO"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528" y="2204865"/>
            <a:ext cx="8424936" cy="4176464"/>
          </a:xfrm>
          <a:prstGeom prst="rect">
            <a:avLst/>
          </a:prstGeom>
          <a:noFill/>
          <a:ln>
            <a:noFill/>
          </a:ln>
          <a:effectLst/>
          <a:scene3d>
            <a:camera prst="orthographicFront"/>
            <a:lightRig rig="threePt" dir="t"/>
          </a:scene3d>
          <a:sp3d>
            <a:bevelT prst="relaxedInse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709268183"/>
      </p:ext>
    </p:extLst>
  </p:cSld>
  <p:clrMapOvr>
    <a:masterClrMapping/>
  </p:clrMapOvr>
  <mc:AlternateContent xmlns:mc="http://schemas.openxmlformats.org/markup-compatibility/2006">
    <mc:Choice xmlns:p14="http://schemas.microsoft.com/office/powerpoint/2010/main" Requires="p14">
      <p:transition spd="slow" p14:dur="1100">
        <p14:switch dir="r"/>
      </p:transition>
    </mc:Choice>
    <mc:Fallback>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Tema de Office">
  <a:themeElements>
    <a:clrScheme name="Oficin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cin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cin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862</TotalTime>
  <Words>3486</Words>
  <Application>Microsoft Office PowerPoint</Application>
  <PresentationFormat>Presentación en pantalla (4:3)</PresentationFormat>
  <Paragraphs>122</Paragraphs>
  <Slides>27</Slides>
  <Notes>0</Notes>
  <HiddenSlides>0</HiddenSlides>
  <MMClips>0</MMClips>
  <ScaleCrop>false</ScaleCrop>
  <HeadingPairs>
    <vt:vector size="4" baseType="variant">
      <vt:variant>
        <vt:lpstr>Tema</vt:lpstr>
      </vt:variant>
      <vt:variant>
        <vt:i4>1</vt:i4>
      </vt:variant>
      <vt:variant>
        <vt:lpstr>Títulos de diapositiva</vt:lpstr>
      </vt:variant>
      <vt:variant>
        <vt:i4>27</vt:i4>
      </vt:variant>
    </vt:vector>
  </HeadingPairs>
  <TitlesOfParts>
    <vt:vector size="28" baseType="lpstr">
      <vt:lpstr>Tema de Office</vt:lpstr>
      <vt:lpstr>DIOS ES UN DIOS DE ORDEN</vt:lpstr>
      <vt:lpstr>DIOS ES UN DIOS DE ORDEN</vt:lpstr>
      <vt:lpstr>Presentación de PowerPoint</vt:lpstr>
      <vt:lpstr>Siete días de la Creación en Génesis 1:1-2:3.</vt:lpstr>
      <vt:lpstr>HOMBRES OBEDIENTES A LOS MANDAMIENTOS DE DIOS </vt:lpstr>
      <vt:lpstr>Presentación de PowerPoint</vt:lpstr>
      <vt:lpstr>Presentación de PowerPoint</vt:lpstr>
      <vt:lpstr>DIOS NOS DEJÓ REGISTROS QUE DEMUESTRAN QUE ÉL ES UN DIOS DE ORDEN: </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Y FUERA DE LO EXPUESTO AQUÍ DE QUE DIOS ES UN DIOS DE ORDEN, EN SU CRONOGRAMA:</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DIOS ES UN DIOS DE ORDEN</dc:title>
  <dc:creator>FAMILIA FIERRO CH</dc:creator>
  <cp:lastModifiedBy>HUMBERTO</cp:lastModifiedBy>
  <cp:revision>83</cp:revision>
  <dcterms:created xsi:type="dcterms:W3CDTF">2013-09-14T22:15:53Z</dcterms:created>
  <dcterms:modified xsi:type="dcterms:W3CDTF">2016-01-19T07:41:29Z</dcterms:modified>
</cp:coreProperties>
</file>